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1" r:id="rId3"/>
    <p:sldId id="282" r:id="rId4"/>
    <p:sldId id="287" r:id="rId5"/>
    <p:sldId id="288" r:id="rId6"/>
    <p:sldId id="289" r:id="rId7"/>
    <p:sldId id="283" r:id="rId8"/>
    <p:sldId id="291" r:id="rId9"/>
    <p:sldId id="292" r:id="rId10"/>
    <p:sldId id="290" r:id="rId11"/>
    <p:sldId id="284" r:id="rId12"/>
    <p:sldId id="293" r:id="rId13"/>
    <p:sldId id="294" r:id="rId14"/>
    <p:sldId id="295" r:id="rId15"/>
    <p:sldId id="296"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FC3F35-4E52-4B1A-B91C-9924F0D941BD}" type="datetimeFigureOut">
              <a:rPr lang="ru-RU" smtClean="0"/>
              <a:pPr/>
              <a:t>29.09.2021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F94DF4-C34A-4526-9DDA-A2C9AE203028}" type="slidenum">
              <a:rPr lang="ru-RU" smtClean="0"/>
              <a:pPr/>
              <a:t>‹#›</a:t>
            </a:fld>
            <a:endParaRPr lang="ru-RU"/>
          </a:p>
        </p:txBody>
      </p:sp>
    </p:spTree>
    <p:extLst>
      <p:ext uri="{BB962C8B-B14F-4D97-AF65-F5344CB8AC3E}">
        <p14:creationId xmlns:p14="http://schemas.microsoft.com/office/powerpoint/2010/main" xmlns="" val="219643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29.09.2021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kk.wikipedia.org/wiki/%D0%9A%D2%AF%D0%BC%D1%96%D1%81" TargetMode="External"/><Relationship Id="rId3" Type="http://schemas.openxmlformats.org/officeDocument/2006/relationships/hyperlink" Target="https://kk.wikipedia.org/wiki/%D0%9A%D1%80%D0%B8%D1%81%D1%82%D0%B0%D0%BB%D0%B4%D1%8B%D2%9B_%D1%82%D0%BE%D1%80" TargetMode="External"/><Relationship Id="rId7" Type="http://schemas.openxmlformats.org/officeDocument/2006/relationships/hyperlink" Target="https://kk.wikipedia.org/wiki/%D0%A6%D0%B5%D0%B7%D0%B8%D0%B9" TargetMode="External"/><Relationship Id="rId2" Type="http://schemas.openxmlformats.org/officeDocument/2006/relationships/hyperlink" Target="https://kk.wikipedia.org/wiki/%D0%AD%D0%BB%D0%B5%D0%BA%D1%82%D1%80_%D1%82%D0%BE%D0%B3%D1%8B" TargetMode="External"/><Relationship Id="rId1" Type="http://schemas.openxmlformats.org/officeDocument/2006/relationships/slideLayout" Target="../slideLayouts/slideLayout7.xml"/><Relationship Id="rId6" Type="http://schemas.openxmlformats.org/officeDocument/2006/relationships/hyperlink" Target="https://kk.wikipedia.org/wiki/%D0%A5%D1%80%D0%BE%D0%BC" TargetMode="External"/><Relationship Id="rId5" Type="http://schemas.openxmlformats.org/officeDocument/2006/relationships/hyperlink" Target="https://kk.wikipedia.org/w/index.php?title=%D0%AD%D0%BB%D0%B5%D0%BA%D1%82%D1%80%D0%BE%D0%BD_%D0%B3%D0%B0%D0%B7%D1%8B&amp;action=edit&amp;redlink=1" TargetMode="External"/><Relationship Id="rId10" Type="http://schemas.openxmlformats.org/officeDocument/2006/relationships/hyperlink" Target="https://kk.wikipedia.org/wiki/%D2%9A%D0%BE%D0%BB%D0%B0" TargetMode="External"/><Relationship Id="rId4" Type="http://schemas.openxmlformats.org/officeDocument/2006/relationships/hyperlink" Target="https://kk.wikipedia.org/wiki/%D0%90%D1%82%D0%BE%D0%BC" TargetMode="External"/><Relationship Id="rId9" Type="http://schemas.openxmlformats.org/officeDocument/2006/relationships/hyperlink" Target="https://kk.wikipedia.org/wiki/%D0%90%D0%BB%D1%82%D1%8B%D0%B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rmAutofit/>
          </a:bodyPr>
          <a:lstStyle/>
          <a:p>
            <a:r>
              <a:rPr lang="kk-KZ" sz="1800" b="1" dirty="0" smtClean="0">
                <a:solidFill>
                  <a:schemeClr val="accent1">
                    <a:lumMod val="75000"/>
                  </a:schemeClr>
                </a:solidFill>
                <a:latin typeface="Arial" panose="020B0604020202020204" pitchFamily="34" charset="0"/>
                <a:ea typeface="+mn-ea"/>
                <a:cs typeface="Arial" panose="020B0604020202020204" pitchFamily="34" charset="0"/>
              </a:rPr>
              <a:t>Металлургиялық өндірістің өнімдері және жартылай өнімдері</a:t>
            </a:r>
            <a:endParaRPr lang="ru-RU" sz="1800" b="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895284"/>
          </a:xfrm>
        </p:spPr>
        <p:txBody>
          <a:bodyPr>
            <a:noAutofit/>
          </a:bodyPr>
          <a:lstStyle/>
          <a:p>
            <a:pPr algn="just"/>
            <a:r>
              <a:rPr lang="kk-KZ" sz="2000" dirty="0" smtClean="0">
                <a:solidFill>
                  <a:schemeClr val="accent1">
                    <a:lumMod val="50000"/>
                  </a:schemeClr>
                </a:solidFill>
                <a:latin typeface="Arial" panose="020B0604020202020204" pitchFamily="34" charset="0"/>
                <a:cs typeface="Arial" panose="020B0604020202020204" pitchFamily="34" charset="0"/>
              </a:rPr>
              <a:t>Түсті металлургия кәсіпорындарының өнімі ретінде болуы мүмкін:</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Түсті металдар және олардың қорытпалары (құймаметал, катодтар, прокат және т.б.);</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Химиялық өнім (күкірт қышқылы, элементар күкірт, сым және никель купоросы, кальцилендірілген сода, поташ, әртүрлі химиялық реагенттер);</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Минералдық тыңайтқыштар (суперфосфат, аммофос, т.б.);</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Құрылыс материалдары (цемент, түйіршіктелген қож, қожматалық бұйымдар, т.б.);</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Жылу және электр энергиясы;</a:t>
            </a:r>
          </a:p>
          <a:p>
            <a:pPr marL="342900" indent="-342900" algn="just">
              <a:buFont typeface="Wingdings" panose="05000000000000000000" pitchFamily="2" charset="2"/>
              <a:buChar char="ü"/>
            </a:pPr>
            <a:r>
              <a:rPr lang="kk-KZ" sz="2000" dirty="0" smtClean="0">
                <a:solidFill>
                  <a:schemeClr val="accent1">
                    <a:lumMod val="50000"/>
                  </a:schemeClr>
                </a:solidFill>
                <a:latin typeface="Arial" panose="020B0604020202020204" pitchFamily="34" charset="0"/>
                <a:cs typeface="Arial" panose="020B0604020202020204" pitchFamily="34" charset="0"/>
              </a:rPr>
              <a:t>Оттегі және аргон.</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Тауарлық өнімдерден басқа түсті металлургия кәсіпорындарында металлургиялық өндірістің қалдықтарын және жартылай өнімдерін алады. Оларға қож, штейн, шаң, газдар, агломерат және жентектер, кек, шлам, ерітінділер және т.б.</a:t>
            </a: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негіздері»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utoShape 2" descr="Пирометаллургия - процесс получения металло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4" descr="Теория :: Гидрометаллургические завод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266828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rmAutofit/>
          </a:bodyPr>
          <a:lstStyle/>
          <a:p>
            <a:r>
              <a:rPr lang="kk-KZ" sz="1800" b="1" dirty="0" smtClean="0">
                <a:solidFill>
                  <a:schemeClr val="accent1">
                    <a:lumMod val="75000"/>
                  </a:schemeClr>
                </a:solidFill>
                <a:latin typeface="Arial" panose="020B0604020202020204" pitchFamily="34" charset="0"/>
                <a:ea typeface="+mn-ea"/>
                <a:cs typeface="Arial" panose="020B0604020202020204" pitchFamily="34" charset="0"/>
              </a:rPr>
              <a:t>Металлургиялық өндірістің өнімдері және жартылай өнімдері</a:t>
            </a:r>
            <a:endParaRPr lang="ru-RU" sz="1800" b="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895284"/>
          </a:xfrm>
        </p:spPr>
        <p:txBody>
          <a:bodyPr>
            <a:noAutofit/>
          </a:bodyPr>
          <a:lstStyle/>
          <a:p>
            <a:pPr algn="just"/>
            <a:r>
              <a:rPr lang="kk-KZ" sz="2000" dirty="0" smtClean="0">
                <a:solidFill>
                  <a:schemeClr val="accent1">
                    <a:lumMod val="50000"/>
                  </a:schemeClr>
                </a:solidFill>
                <a:latin typeface="Arial" panose="020B0604020202020204" pitchFamily="34" charset="0"/>
                <a:cs typeface="Arial" panose="020B0604020202020204" pitchFamily="34" charset="0"/>
              </a:rPr>
              <a:t>Металлургиялық өндірістің шикізаты, материалдары және өнімдерінің сапасына және мөлшерлік сипаттамаларына қойылатын талаптар мен нормалар </a:t>
            </a:r>
            <a:r>
              <a:rPr lang="kk-KZ" sz="2000" dirty="0" smtClean="0">
                <a:solidFill>
                  <a:srgbClr val="FF0000"/>
                </a:solidFill>
                <a:latin typeface="Arial" panose="020B0604020202020204" pitchFamily="34" charset="0"/>
                <a:cs typeface="Arial" panose="020B0604020202020204" pitchFamily="34" charset="0"/>
              </a:rPr>
              <a:t>Мемлекеттік стандарттармен </a:t>
            </a:r>
            <a:r>
              <a:rPr lang="kk-KZ" sz="2000" dirty="0" smtClean="0">
                <a:solidFill>
                  <a:schemeClr val="accent1">
                    <a:lumMod val="50000"/>
                  </a:schemeClr>
                </a:solidFill>
                <a:latin typeface="Arial" panose="020B0604020202020204" pitchFamily="34" charset="0"/>
                <a:cs typeface="Arial" panose="020B0604020202020204" pitchFamily="34" charset="0"/>
              </a:rPr>
              <a:t>және </a:t>
            </a:r>
            <a:r>
              <a:rPr lang="kk-KZ" sz="2000" dirty="0" smtClean="0">
                <a:solidFill>
                  <a:srgbClr val="FF0000"/>
                </a:solidFill>
                <a:latin typeface="Arial" panose="020B0604020202020204" pitchFamily="34" charset="0"/>
                <a:cs typeface="Arial" panose="020B0604020202020204" pitchFamily="34" charset="0"/>
              </a:rPr>
              <a:t>техникалық шарттармен </a:t>
            </a:r>
            <a:r>
              <a:rPr lang="kk-KZ" sz="2000" dirty="0" smtClean="0">
                <a:solidFill>
                  <a:schemeClr val="accent1">
                    <a:lumMod val="50000"/>
                  </a:schemeClr>
                </a:solidFill>
                <a:latin typeface="Arial" panose="020B0604020202020204" pitchFamily="34" charset="0"/>
                <a:cs typeface="Arial" panose="020B0604020202020204" pitchFamily="34" charset="0"/>
              </a:rPr>
              <a:t>бекітіледі. </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Стандарттар және техникалық шарттар бұйымдар мен бұйымдар тобына бекітіледі және шикізаттың және шығарылатын өнімнің техникалық сипаттамасына толық техникалық сипаттама береді.</a:t>
            </a:r>
          </a:p>
          <a:p>
            <a:pPr algn="just"/>
            <a:r>
              <a:rPr lang="kk-KZ" sz="2000" dirty="0" smtClean="0">
                <a:solidFill>
                  <a:srgbClr val="FF0000"/>
                </a:solidFill>
                <a:latin typeface="Arial" panose="020B0604020202020204" pitchFamily="34" charset="0"/>
                <a:cs typeface="Arial" panose="020B0604020202020204" pitchFamily="34" charset="0"/>
              </a:rPr>
              <a:t>Мемлекеттік стандарт </a:t>
            </a:r>
            <a:r>
              <a:rPr lang="kk-KZ" sz="2000" dirty="0" smtClean="0">
                <a:solidFill>
                  <a:schemeClr val="accent1">
                    <a:lumMod val="50000"/>
                  </a:schemeClr>
                </a:solidFill>
                <a:latin typeface="Arial" panose="020B0604020202020204" pitchFamily="34" charset="0"/>
                <a:cs typeface="Arial" panose="020B0604020202020204" pitchFamily="34" charset="0"/>
              </a:rPr>
              <a:t>заңдық күші болады және барлық салаларда орындалуы қажет.</a:t>
            </a:r>
          </a:p>
          <a:p>
            <a:pPr algn="just"/>
            <a:r>
              <a:rPr lang="kk-KZ" sz="2000" dirty="0" smtClean="0">
                <a:solidFill>
                  <a:srgbClr val="FF0000"/>
                </a:solidFill>
                <a:latin typeface="Arial" panose="020B0604020202020204" pitchFamily="34" charset="0"/>
                <a:cs typeface="Arial" panose="020B0604020202020204" pitchFamily="34" charset="0"/>
              </a:rPr>
              <a:t>Техникалық шарттар </a:t>
            </a:r>
            <a:r>
              <a:rPr lang="kk-KZ" sz="2000" dirty="0" smtClean="0">
                <a:solidFill>
                  <a:schemeClr val="accent1">
                    <a:lumMod val="50000"/>
                  </a:schemeClr>
                </a:solidFill>
                <a:latin typeface="Arial" panose="020B0604020202020204" pitchFamily="34" charset="0"/>
                <a:cs typeface="Arial" panose="020B0604020202020204" pitchFamily="34" charset="0"/>
              </a:rPr>
              <a:t>стандарттар болмаған жағдайда, не болмаса шығарылатын өнімге арнайы талаптар қойылу керек кезде жасалады. Өнеркәсіптік өнімге жасалатын техникалық шарттар әдетте өндіруші мен тапсырыс беруші арасында жасалады және белгілі бір мерзім аралығына жасалады.</a:t>
            </a: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негіздері»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utoShape 2" descr="Пирометаллургия - процесс получения металло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4" descr="Теория :: Гидрометаллургические завод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27314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rmAutofit/>
          </a:bodyPr>
          <a:lstStyle/>
          <a:p>
            <a:r>
              <a:rPr lang="kk-KZ" sz="1800" b="1" dirty="0" smtClean="0">
                <a:solidFill>
                  <a:schemeClr val="accent1">
                    <a:lumMod val="75000"/>
                  </a:schemeClr>
                </a:solidFill>
                <a:latin typeface="Arial" panose="020B0604020202020204" pitchFamily="34" charset="0"/>
                <a:ea typeface="+mn-ea"/>
                <a:cs typeface="Arial" panose="020B0604020202020204" pitchFamily="34" charset="0"/>
              </a:rPr>
              <a:t>Металдар</a:t>
            </a:r>
            <a:endParaRPr lang="ru-RU" sz="1800" b="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895284"/>
          </a:xfrm>
        </p:spPr>
        <p:txBody>
          <a:bodyPr>
            <a:noAutofit/>
          </a:bodyPr>
          <a:lstStyle/>
          <a:p>
            <a:pPr algn="just"/>
            <a:r>
              <a:rPr lang="kk-KZ" sz="2000" dirty="0" smtClean="0">
                <a:solidFill>
                  <a:srgbClr val="FF0000"/>
                </a:solidFill>
                <a:latin typeface="Arial" panose="020B0604020202020204" pitchFamily="34" charset="0"/>
                <a:cs typeface="Arial" panose="020B0604020202020204" pitchFamily="34" charset="0"/>
              </a:rPr>
              <a:t>МЕТАЛЛ</a:t>
            </a:r>
            <a:r>
              <a:rPr lang="kk-KZ" sz="2000" dirty="0" smtClean="0">
                <a:solidFill>
                  <a:schemeClr val="accent1">
                    <a:lumMod val="50000"/>
                  </a:schemeClr>
                </a:solidFill>
                <a:latin typeface="Arial" panose="020B0604020202020204" pitchFamily="34" charset="0"/>
                <a:cs typeface="Arial" panose="020B0604020202020204" pitchFamily="34" charset="0"/>
              </a:rPr>
              <a:t> </a:t>
            </a:r>
            <a:r>
              <a:rPr lang="ru-RU" sz="2000" dirty="0" smtClean="0">
                <a:solidFill>
                  <a:schemeClr val="accent1">
                    <a:lumMod val="50000"/>
                  </a:schemeClr>
                </a:solidFill>
                <a:latin typeface="Arial" panose="020B0604020202020204" pitchFamily="34" charset="0"/>
                <a:cs typeface="Arial" panose="020B0604020202020204" pitchFamily="34" charset="0"/>
              </a:rPr>
              <a:t>– </a:t>
            </a:r>
            <a:r>
              <a:rPr lang="kk-KZ" sz="2000" dirty="0" smtClean="0">
                <a:solidFill>
                  <a:schemeClr val="accent1">
                    <a:lumMod val="50000"/>
                  </a:schemeClr>
                </a:solidFill>
                <a:latin typeface="Arial" panose="020B0604020202020204" pitchFamily="34" charset="0"/>
                <a:cs typeface="Arial" panose="020B0604020202020204" pitchFamily="34" charset="0"/>
              </a:rPr>
              <a:t>металлуриялық өндіріс өнімдерінің негізгі түрі болып табылады.</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Түсті металлургияда қолданылатын технология және  алынатын металл құрамына байланысты </a:t>
            </a:r>
            <a:r>
              <a:rPr lang="kk-KZ" sz="2000" dirty="0" smtClean="0">
                <a:solidFill>
                  <a:srgbClr val="FF0000"/>
                </a:solidFill>
                <a:latin typeface="Arial" panose="020B0604020202020204" pitchFamily="34" charset="0"/>
                <a:cs typeface="Arial" panose="020B0604020202020204" pitchFamily="34" charset="0"/>
              </a:rPr>
              <a:t>қара және тазартылған металдар </a:t>
            </a:r>
            <a:r>
              <a:rPr lang="kk-KZ" sz="2000" dirty="0" smtClean="0">
                <a:solidFill>
                  <a:schemeClr val="accent1">
                    <a:lumMod val="50000"/>
                  </a:schemeClr>
                </a:solidFill>
                <a:latin typeface="Arial" panose="020B0604020202020204" pitchFamily="34" charset="0"/>
                <a:cs typeface="Arial" panose="020B0604020202020204" pitchFamily="34" charset="0"/>
              </a:rPr>
              <a:t>болады.</a:t>
            </a:r>
            <a:r>
              <a:rPr lang="kk-KZ" sz="2000" dirty="0">
                <a:solidFill>
                  <a:schemeClr val="accent1">
                    <a:lumMod val="50000"/>
                  </a:schemeClr>
                </a:solidFill>
                <a:latin typeface="Arial" panose="020B0604020202020204" pitchFamily="34" charset="0"/>
                <a:cs typeface="Arial" panose="020B0604020202020204" pitchFamily="34" charset="0"/>
              </a:rPr>
              <a:t> </a:t>
            </a:r>
            <a:r>
              <a:rPr lang="kk-KZ" sz="2000" dirty="0" smtClean="0">
                <a:solidFill>
                  <a:schemeClr val="accent1">
                    <a:lumMod val="50000"/>
                  </a:schemeClr>
                </a:solidFill>
                <a:latin typeface="Arial" panose="020B0604020202020204" pitchFamily="34" charset="0"/>
                <a:cs typeface="Arial" panose="020B0604020202020204" pitchFamily="34" charset="0"/>
              </a:rPr>
              <a:t>Тұтынушыға тауарлық өнім ретінде әдетте тазартылған металл жіберіледі.</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Қара металл </a:t>
            </a:r>
            <a:r>
              <a:rPr lang="ru-RU" sz="2000" dirty="0" smtClean="0">
                <a:solidFill>
                  <a:schemeClr val="accent1">
                    <a:lumMod val="50000"/>
                  </a:schemeClr>
                </a:solidFill>
                <a:latin typeface="Arial" panose="020B0604020202020204" pitchFamily="34" charset="0"/>
                <a:cs typeface="Arial" panose="020B0604020202020204" pitchFamily="34" charset="0"/>
              </a:rPr>
              <a:t>– </a:t>
            </a:r>
            <a:r>
              <a:rPr lang="kk-KZ" sz="2000" dirty="0" smtClean="0">
                <a:solidFill>
                  <a:schemeClr val="accent1">
                    <a:lumMod val="50000"/>
                  </a:schemeClr>
                </a:solidFill>
                <a:latin typeface="Arial" panose="020B0604020202020204" pitchFamily="34" charset="0"/>
                <a:cs typeface="Arial" panose="020B0604020202020204" pitchFamily="34" charset="0"/>
              </a:rPr>
              <a:t>қоспалармен ластанған металл болып табылады. Қоспаларға құнды компоненттермен қатар зиянды элементтер кіреді. Зиянды қоспалар негізгі металдың қасиеттерін (электрөткізгіштігін, серпімділігін, коррозияға тұрақтылығын және т.б.) төмендетеді және тікелей қолдануға жарамсыз етеді. Құнды қоспалар </a:t>
            </a:r>
            <a:r>
              <a:rPr lang="ru-RU" sz="2000" dirty="0" smtClean="0">
                <a:solidFill>
                  <a:schemeClr val="accent1">
                    <a:lumMod val="50000"/>
                  </a:schemeClr>
                </a:solidFill>
                <a:latin typeface="Arial" panose="020B0604020202020204" pitchFamily="34" charset="0"/>
                <a:cs typeface="Arial" panose="020B0604020202020204" pitchFamily="34" charset="0"/>
              </a:rPr>
              <a:t>– </a:t>
            </a:r>
            <a:r>
              <a:rPr lang="ru-RU" sz="2000" dirty="0" err="1" smtClean="0">
                <a:solidFill>
                  <a:schemeClr val="accent1">
                    <a:lumMod val="50000"/>
                  </a:schemeClr>
                </a:solidFill>
                <a:latin typeface="Arial" panose="020B0604020202020204" pitchFamily="34" charset="0"/>
                <a:cs typeface="Arial" panose="020B0604020202020204" pitchFamily="34" charset="0"/>
              </a:rPr>
              <a:t>асыл</a:t>
            </a:r>
            <a:r>
              <a:rPr lang="ru-RU" sz="2000" dirty="0" smtClean="0">
                <a:solidFill>
                  <a:schemeClr val="accent1">
                    <a:lumMod val="50000"/>
                  </a:schemeClr>
                </a:solidFill>
                <a:latin typeface="Arial" panose="020B0604020202020204" pitchFamily="34" charset="0"/>
                <a:cs typeface="Arial" panose="020B0604020202020204" pitchFamily="34" charset="0"/>
              </a:rPr>
              <a:t> </a:t>
            </a:r>
            <a:r>
              <a:rPr lang="ru-RU" sz="2000" dirty="0" err="1" smtClean="0">
                <a:solidFill>
                  <a:schemeClr val="accent1">
                    <a:lumMod val="50000"/>
                  </a:schemeClr>
                </a:solidFill>
                <a:latin typeface="Arial" panose="020B0604020202020204" pitchFamily="34" charset="0"/>
                <a:cs typeface="Arial" panose="020B0604020202020204" pitchFamily="34" charset="0"/>
              </a:rPr>
              <a:t>металдар</a:t>
            </a:r>
            <a:r>
              <a:rPr lang="ru-RU" sz="2000" dirty="0" smtClean="0">
                <a:solidFill>
                  <a:schemeClr val="accent1">
                    <a:lumMod val="50000"/>
                  </a:schemeClr>
                </a:solidFill>
                <a:latin typeface="Arial" panose="020B0604020202020204" pitchFamily="34" charset="0"/>
                <a:cs typeface="Arial" panose="020B0604020202020204" pitchFamily="34" charset="0"/>
              </a:rPr>
              <a:t>, </a:t>
            </a:r>
            <a:r>
              <a:rPr lang="en-US" sz="2000" dirty="0" smtClean="0">
                <a:solidFill>
                  <a:schemeClr val="accent1">
                    <a:lumMod val="50000"/>
                  </a:schemeClr>
                </a:solidFill>
                <a:latin typeface="Arial" panose="020B0604020202020204" pitchFamily="34" charset="0"/>
                <a:cs typeface="Arial" panose="020B0604020202020204" pitchFamily="34" charset="0"/>
              </a:rPr>
              <a:t>Se, Ga, In, Bi</a:t>
            </a:r>
            <a:r>
              <a:rPr lang="kk-KZ" sz="2000" dirty="0" smtClean="0">
                <a:solidFill>
                  <a:schemeClr val="accent1">
                    <a:lumMod val="50000"/>
                  </a:schemeClr>
                </a:solidFill>
                <a:latin typeface="Arial" panose="020B0604020202020204" pitchFamily="34" charset="0"/>
                <a:cs typeface="Arial" panose="020B0604020202020204" pitchFamily="34" charset="0"/>
              </a:rPr>
              <a:t> және басқалары қосымша бөлініп алынуы керек. </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Қара металдар міндетті түрде тазартылуы қажет. </a:t>
            </a:r>
          </a:p>
          <a:p>
            <a:pPr algn="just"/>
            <a:r>
              <a:rPr lang="kk-KZ" sz="2000" dirty="0" smtClean="0">
                <a:solidFill>
                  <a:schemeClr val="accent1">
                    <a:lumMod val="50000"/>
                  </a:schemeClr>
                </a:solidFill>
                <a:latin typeface="Arial" panose="020B0604020202020204" pitchFamily="34" charset="0"/>
                <a:cs typeface="Arial" panose="020B0604020202020204" pitchFamily="34" charset="0"/>
              </a:rPr>
              <a:t>Тазартылған металдар МЕМСТ бойынша маркаларға бөлінеді. Әрбір металдың </a:t>
            </a:r>
            <a:r>
              <a:rPr lang="ru-RU" sz="2000" dirty="0" smtClean="0">
                <a:solidFill>
                  <a:schemeClr val="accent1">
                    <a:lumMod val="50000"/>
                  </a:schemeClr>
                </a:solidFill>
                <a:latin typeface="Arial" panose="020B0604020202020204" pitchFamily="34" charset="0"/>
                <a:cs typeface="Arial" panose="020B0604020202020204" pitchFamily="34" charset="0"/>
              </a:rPr>
              <a:t>6-10 </a:t>
            </a:r>
            <a:r>
              <a:rPr lang="kk-KZ" sz="2000" smtClean="0">
                <a:solidFill>
                  <a:schemeClr val="accent1">
                    <a:lumMod val="50000"/>
                  </a:schemeClr>
                </a:solidFill>
                <a:latin typeface="Arial" panose="020B0604020202020204" pitchFamily="34" charset="0"/>
                <a:cs typeface="Arial" panose="020B0604020202020204" pitchFamily="34" charset="0"/>
              </a:rPr>
              <a:t>және одан да көп маркалары болады.</a:t>
            </a: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негіздері»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utoShape 2" descr="Пирометаллургия - процесс получения металло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4" descr="Теория :: Гидрометаллургические завод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717506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714356"/>
            <a:ext cx="8072494" cy="5411807"/>
          </a:xfrm>
        </p:spPr>
        <p:txBody>
          <a:bodyPr>
            <a:normAutofit fontScale="70000" lnSpcReduction="20000"/>
          </a:bodyPr>
          <a:lstStyle/>
          <a:p>
            <a:r>
              <a:rPr lang="ru-RU" b="1" i="1" dirty="0" err="1" smtClean="0"/>
              <a:t>Металдар</a:t>
            </a:r>
            <a:r>
              <a:rPr lang="ru-RU" dirty="0" smtClean="0"/>
              <a:t> — </a:t>
            </a:r>
            <a:r>
              <a:rPr lang="ru-RU" dirty="0" err="1" smtClean="0">
                <a:hlinkClick r:id="rId2" tooltip="Электр тогы"/>
              </a:rPr>
              <a:t>электр</a:t>
            </a:r>
            <a:r>
              <a:rPr lang="ru-RU" dirty="0" smtClean="0">
                <a:hlinkClick r:id="rId2" tooltip="Электр тогы"/>
              </a:rPr>
              <a:t> </a:t>
            </a:r>
            <a:r>
              <a:rPr lang="ru-RU" dirty="0" err="1" smtClean="0">
                <a:hlinkClick r:id="rId2" tooltip="Электр тогы"/>
              </a:rPr>
              <a:t>тоғы</a:t>
            </a:r>
            <a:r>
              <a:rPr lang="ru-RU" dirty="0" err="1" smtClean="0"/>
              <a:t> </a:t>
            </a:r>
            <a:r>
              <a:rPr lang="ru-RU" dirty="0" smtClean="0"/>
              <a:t>мен </a:t>
            </a:r>
            <a:r>
              <a:rPr lang="ru-RU" dirty="0" err="1" smtClean="0"/>
              <a:t>жылуды</a:t>
            </a:r>
            <a:r>
              <a:rPr lang="ru-RU" dirty="0" smtClean="0"/>
              <a:t> </a:t>
            </a:r>
            <a:r>
              <a:rPr lang="ru-RU" dirty="0" err="1" smtClean="0"/>
              <a:t>жақсы өткізетін</a:t>
            </a:r>
            <a:r>
              <a:rPr lang="ru-RU" dirty="0" smtClean="0"/>
              <a:t>, </a:t>
            </a:r>
            <a:r>
              <a:rPr lang="ru-RU" dirty="0" err="1" smtClean="0"/>
              <a:t>пластикалық қасиеті жоғары</a:t>
            </a:r>
            <a:r>
              <a:rPr lang="ru-RU" dirty="0" smtClean="0"/>
              <a:t>, </a:t>
            </a:r>
            <a:r>
              <a:rPr lang="ru-RU" dirty="0" err="1" smtClean="0"/>
              <a:t>жылтыр</a:t>
            </a:r>
            <a:r>
              <a:rPr lang="ru-RU" dirty="0" smtClean="0"/>
              <a:t> </a:t>
            </a:r>
            <a:r>
              <a:rPr lang="ru-RU" dirty="0" err="1" smtClean="0"/>
              <a:t>заттар</a:t>
            </a:r>
            <a:r>
              <a:rPr lang="ru-RU" dirty="0" smtClean="0"/>
              <a:t>. </a:t>
            </a:r>
            <a:r>
              <a:rPr lang="ru-RU" dirty="0" err="1" smtClean="0"/>
              <a:t>Мұндай қасиеттердің болуы</a:t>
            </a:r>
            <a:r>
              <a:rPr lang="ru-RU" dirty="0" smtClean="0"/>
              <a:t> </a:t>
            </a:r>
            <a:r>
              <a:rPr lang="ru-RU" dirty="0" err="1" smtClean="0"/>
              <a:t>металдардың ішкі</a:t>
            </a:r>
            <a:r>
              <a:rPr lang="ru-RU" dirty="0" smtClean="0"/>
              <a:t> </a:t>
            </a:r>
            <a:r>
              <a:rPr lang="ru-RU" dirty="0" err="1" smtClean="0"/>
              <a:t>құрылымымен байланысты</a:t>
            </a:r>
            <a:r>
              <a:rPr lang="ru-RU" dirty="0" smtClean="0"/>
              <a:t>.</a:t>
            </a:r>
          </a:p>
          <a:p>
            <a:r>
              <a:rPr lang="ru-RU" dirty="0" err="1" smtClean="0"/>
              <a:t>Металдардың </a:t>
            </a:r>
            <a:r>
              <a:rPr lang="ru-RU" dirty="0" smtClean="0"/>
              <a:t>(</a:t>
            </a:r>
            <a:r>
              <a:rPr lang="ru-RU" dirty="0" err="1" smtClean="0"/>
              <a:t>сынаптан</a:t>
            </a:r>
            <a:r>
              <a:rPr lang="ru-RU" dirty="0" smtClean="0"/>
              <a:t> </a:t>
            </a:r>
            <a:r>
              <a:rPr lang="ru-RU" dirty="0" err="1" smtClean="0"/>
              <a:t>басқа</a:t>
            </a:r>
            <a:r>
              <a:rPr lang="ru-RU" dirty="0" smtClean="0"/>
              <a:t>) </a:t>
            </a:r>
            <a:r>
              <a:rPr lang="ru-RU" dirty="0" err="1" smtClean="0">
                <a:hlinkClick r:id="rId3" tooltip="Кристалдық тор"/>
              </a:rPr>
              <a:t>кристалдық </a:t>
            </a:r>
            <a:r>
              <a:rPr lang="ru-RU" dirty="0" smtClean="0">
                <a:hlinkClick r:id="rId3" tooltip="Кристалдық тор"/>
              </a:rPr>
              <a:t>тор</a:t>
            </a:r>
            <a:r>
              <a:rPr lang="ru-RU" dirty="0" smtClean="0"/>
              <a:t> </a:t>
            </a:r>
            <a:r>
              <a:rPr lang="ru-RU" dirty="0" err="1" smtClean="0"/>
              <a:t>көздерінде </a:t>
            </a:r>
            <a:r>
              <a:rPr lang="ru-RU" dirty="0" smtClean="0"/>
              <a:t>металл </a:t>
            </a:r>
            <a:r>
              <a:rPr lang="ru-RU" dirty="0" err="1" smtClean="0">
                <a:hlinkClick r:id="rId4" tooltip="Атом"/>
              </a:rPr>
              <a:t>атомдары</a:t>
            </a:r>
            <a:r>
              <a:rPr lang="ru-RU" dirty="0" smtClean="0"/>
              <a:t> </a:t>
            </a:r>
            <a:r>
              <a:rPr lang="ru-RU" dirty="0" err="1" smtClean="0"/>
              <a:t>орналасқан</a:t>
            </a:r>
            <a:r>
              <a:rPr lang="ru-RU" dirty="0" smtClean="0"/>
              <a:t>. </a:t>
            </a:r>
            <a:r>
              <a:rPr lang="ru-RU" dirty="0" err="1" smtClean="0"/>
              <a:t>Олар</a:t>
            </a:r>
            <a:r>
              <a:rPr lang="ru-RU" dirty="0" smtClean="0"/>
              <a:t> </a:t>
            </a:r>
            <a:r>
              <a:rPr lang="ru-RU" dirty="0" err="1" smtClean="0"/>
              <a:t>бір-бірімен</a:t>
            </a:r>
            <a:r>
              <a:rPr lang="ru-RU" dirty="0" smtClean="0"/>
              <a:t> </a:t>
            </a:r>
            <a:r>
              <a:rPr lang="ru-RU" dirty="0" err="1" smtClean="0"/>
              <a:t>металдық байланыспен</a:t>
            </a:r>
            <a:r>
              <a:rPr lang="ru-RU" dirty="0" smtClean="0"/>
              <a:t> </a:t>
            </a:r>
            <a:r>
              <a:rPr lang="ru-RU" dirty="0" err="1" smtClean="0"/>
              <a:t>байланысады</a:t>
            </a:r>
            <a:r>
              <a:rPr lang="ru-RU" dirty="0" smtClean="0"/>
              <a:t>. </a:t>
            </a:r>
            <a:r>
              <a:rPr lang="ru-RU" dirty="0" err="1" smtClean="0"/>
              <a:t>Металдардың иондану</a:t>
            </a:r>
            <a:r>
              <a:rPr lang="ru-RU" dirty="0" smtClean="0"/>
              <a:t> </a:t>
            </a:r>
            <a:r>
              <a:rPr lang="ru-RU" dirty="0" err="1" smtClean="0"/>
              <a:t>энергиясы</a:t>
            </a:r>
            <a:r>
              <a:rPr lang="ru-RU" dirty="0" smtClean="0"/>
              <a:t> аз </a:t>
            </a:r>
            <a:r>
              <a:rPr lang="ru-RU" dirty="0" err="1" smtClean="0"/>
              <a:t>болғандықтан олардың валенттік</a:t>
            </a:r>
            <a:r>
              <a:rPr lang="ru-RU" dirty="0" smtClean="0"/>
              <a:t> </a:t>
            </a:r>
            <a:r>
              <a:rPr lang="ru-RU" dirty="0" err="1" smtClean="0"/>
              <a:t>электрондары</a:t>
            </a:r>
            <a:r>
              <a:rPr lang="ru-RU" dirty="0" smtClean="0"/>
              <a:t> </a:t>
            </a:r>
            <a:r>
              <a:rPr lang="ru-RU" dirty="0" err="1" smtClean="0"/>
              <a:t>оңай бөлініп</a:t>
            </a:r>
            <a:r>
              <a:rPr lang="ru-RU" dirty="0" smtClean="0"/>
              <a:t>, </a:t>
            </a:r>
            <a:r>
              <a:rPr lang="ru-RU" dirty="0" err="1" smtClean="0"/>
              <a:t>бүкіл кристалдың бойында</a:t>
            </a:r>
            <a:r>
              <a:rPr lang="ru-RU" dirty="0" smtClean="0"/>
              <a:t> </a:t>
            </a:r>
            <a:r>
              <a:rPr lang="ru-RU" dirty="0" err="1" smtClean="0"/>
              <a:t>еркін</a:t>
            </a:r>
            <a:r>
              <a:rPr lang="ru-RU" dirty="0" smtClean="0"/>
              <a:t> </a:t>
            </a:r>
            <a:r>
              <a:rPr lang="ru-RU" dirty="0" err="1" smtClean="0"/>
              <a:t>қозғала алады</a:t>
            </a:r>
            <a:r>
              <a:rPr lang="ru-RU" dirty="0" smtClean="0"/>
              <a:t>. </a:t>
            </a:r>
            <a:r>
              <a:rPr lang="ru-RU" dirty="0" err="1" smtClean="0"/>
              <a:t>Сондықтан олардың жиынтығын </a:t>
            </a:r>
            <a:r>
              <a:rPr lang="ru-RU" dirty="0" smtClean="0">
                <a:hlinkClick r:id="rId5" tooltip="Электрон газы (мұндай бет жоқ)"/>
              </a:rPr>
              <a:t>электрон газы</a:t>
            </a:r>
            <a:r>
              <a:rPr lang="ru-RU" dirty="0" smtClean="0"/>
              <a:t> </a:t>
            </a:r>
            <a:r>
              <a:rPr lang="ru-RU" dirty="0" err="1" smtClean="0"/>
              <a:t>деп</a:t>
            </a:r>
            <a:r>
              <a:rPr lang="ru-RU" dirty="0" smtClean="0"/>
              <a:t> те </a:t>
            </a:r>
            <a:r>
              <a:rPr lang="ru-RU" dirty="0" err="1" smtClean="0"/>
              <a:t>атайды</a:t>
            </a:r>
            <a:r>
              <a:rPr lang="ru-RU" dirty="0" smtClean="0"/>
              <a:t>. Су </a:t>
            </a:r>
            <a:r>
              <a:rPr lang="ru-RU" dirty="0" err="1" smtClean="0"/>
              <a:t>ерітінділеріндегі</a:t>
            </a:r>
            <a:r>
              <a:rPr lang="ru-RU" dirty="0" smtClean="0"/>
              <a:t> </a:t>
            </a:r>
            <a:r>
              <a:rPr lang="ru-RU" dirty="0" err="1" smtClean="0"/>
              <a:t>реакциялар</a:t>
            </a:r>
            <a:r>
              <a:rPr lang="ru-RU" dirty="0" smtClean="0"/>
              <a:t> </a:t>
            </a:r>
            <a:r>
              <a:rPr lang="ru-RU" dirty="0" err="1" smtClean="0"/>
              <a:t>үшін металдың активтілігі</a:t>
            </a:r>
            <a:r>
              <a:rPr lang="ru-RU" dirty="0" smtClean="0"/>
              <a:t> </a:t>
            </a:r>
            <a:r>
              <a:rPr lang="ru-RU" dirty="0" err="1" smtClean="0"/>
              <a:t>оның активті</a:t>
            </a:r>
            <a:r>
              <a:rPr lang="ru-RU" dirty="0" smtClean="0"/>
              <a:t> </a:t>
            </a:r>
            <a:r>
              <a:rPr lang="ru-RU" dirty="0" err="1" smtClean="0"/>
              <a:t>қатардағы орнына</a:t>
            </a:r>
            <a:r>
              <a:rPr lang="ru-RU" dirty="0" smtClean="0"/>
              <a:t> </a:t>
            </a:r>
            <a:r>
              <a:rPr lang="ru-RU" dirty="0" err="1" smtClean="0"/>
              <a:t>байланысты</a:t>
            </a:r>
            <a:r>
              <a:rPr lang="ru-RU" dirty="0" smtClean="0"/>
              <a:t>.</a:t>
            </a:r>
          </a:p>
          <a:p>
            <a:r>
              <a:rPr lang="ru-RU" dirty="0" err="1" smtClean="0"/>
              <a:t>Металдардың қаттылығы, температураға төзімділігі күнделікті тәжірибеде шешуші</a:t>
            </a:r>
            <a:r>
              <a:rPr lang="ru-RU" dirty="0" smtClean="0"/>
              <a:t> </a:t>
            </a:r>
            <a:r>
              <a:rPr lang="ru-RU" dirty="0" err="1" smtClean="0"/>
              <a:t>рөл атқарады.</a:t>
            </a:r>
            <a:r>
              <a:rPr lang="ru-RU" dirty="0" smtClean="0"/>
              <a:t> </a:t>
            </a:r>
            <a:r>
              <a:rPr lang="ru-RU" dirty="0" err="1" smtClean="0"/>
              <a:t>Егер</a:t>
            </a:r>
            <a:r>
              <a:rPr lang="ru-RU" dirty="0" smtClean="0"/>
              <a:t> </a:t>
            </a:r>
            <a:r>
              <a:rPr lang="ru-RU" dirty="0" err="1" smtClean="0"/>
              <a:t>шыны</a:t>
            </a:r>
            <a:r>
              <a:rPr lang="ru-RU" dirty="0" smtClean="0"/>
              <a:t> </a:t>
            </a:r>
            <a:r>
              <a:rPr lang="ru-RU" dirty="0" err="1" smtClean="0">
                <a:hlinkClick r:id="rId6" tooltip="Хром"/>
              </a:rPr>
              <a:t>хроммен</a:t>
            </a:r>
            <a:r>
              <a:rPr lang="ru-RU" dirty="0" smtClean="0"/>
              <a:t> </a:t>
            </a:r>
            <a:r>
              <a:rPr lang="ru-RU" dirty="0" err="1" smtClean="0"/>
              <a:t>кесілсе</a:t>
            </a:r>
            <a:r>
              <a:rPr lang="ru-RU" dirty="0" smtClean="0"/>
              <a:t>, ал </a:t>
            </a:r>
            <a:r>
              <a:rPr lang="ru-RU" dirty="0" err="1" smtClean="0">
                <a:hlinkClick r:id="rId7" tooltip="Цезий"/>
              </a:rPr>
              <a:t>цезийді</a:t>
            </a:r>
            <a:r>
              <a:rPr lang="ru-RU" dirty="0" smtClean="0"/>
              <a:t> </a:t>
            </a:r>
            <a:r>
              <a:rPr lang="ru-RU" dirty="0" err="1" smtClean="0"/>
              <a:t>адам</a:t>
            </a:r>
            <a:r>
              <a:rPr lang="ru-RU" dirty="0" smtClean="0"/>
              <a:t> </a:t>
            </a:r>
            <a:r>
              <a:rPr lang="ru-RU" dirty="0" err="1" smtClean="0"/>
              <a:t>тырнағымен-ақ кесе</a:t>
            </a:r>
            <a:r>
              <a:rPr lang="ru-RU" dirty="0" smtClean="0"/>
              <a:t> </a:t>
            </a:r>
            <a:r>
              <a:rPr lang="ru-RU" dirty="0" err="1" smtClean="0"/>
              <a:t>алады</a:t>
            </a:r>
            <a:r>
              <a:rPr lang="ru-RU" dirty="0" smtClean="0"/>
              <a:t>. </a:t>
            </a:r>
            <a:r>
              <a:rPr lang="ru-RU" dirty="0" err="1" smtClean="0"/>
              <a:t>Кейбір</a:t>
            </a:r>
            <a:r>
              <a:rPr lang="ru-RU" dirty="0" smtClean="0"/>
              <a:t> </a:t>
            </a:r>
            <a:r>
              <a:rPr lang="ru-RU" dirty="0" err="1" smtClean="0"/>
              <a:t>металдар</a:t>
            </a:r>
            <a:r>
              <a:rPr lang="ru-RU" dirty="0" smtClean="0"/>
              <a:t> </a:t>
            </a:r>
            <a:r>
              <a:rPr lang="ru-RU" dirty="0" err="1" smtClean="0"/>
              <a:t>жұмсақ (</a:t>
            </a:r>
            <a:r>
              <a:rPr lang="ru-RU" dirty="0" err="1" smtClean="0">
                <a:hlinkClick r:id="rId8" tooltip="Күміс"/>
              </a:rPr>
              <a:t>күміс</a:t>
            </a:r>
            <a:r>
              <a:rPr lang="ru-RU" dirty="0" err="1" smtClean="0"/>
              <a:t>, </a:t>
            </a:r>
            <a:r>
              <a:rPr lang="ru-RU" dirty="0" smtClean="0">
                <a:hlinkClick r:id="rId9" tooltip="Алтын"/>
              </a:rPr>
              <a:t>алтын</a:t>
            </a:r>
            <a:r>
              <a:rPr lang="ru-RU" dirty="0" smtClean="0"/>
              <a:t>, т.б.) </a:t>
            </a:r>
            <a:r>
              <a:rPr lang="ru-RU" dirty="0" err="1" smtClean="0"/>
              <a:t>болғандықтан </a:t>
            </a:r>
            <a:r>
              <a:rPr lang="ru-RU" dirty="0" smtClean="0"/>
              <a:t>таза </a:t>
            </a:r>
            <a:r>
              <a:rPr lang="ru-RU" dirty="0" err="1" smtClean="0"/>
              <a:t>металдардың орнына</a:t>
            </a:r>
            <a:r>
              <a:rPr lang="ru-RU" dirty="0" smtClean="0"/>
              <a:t> </a:t>
            </a:r>
            <a:r>
              <a:rPr lang="ru-RU" dirty="0" err="1" smtClean="0"/>
              <a:t>олардың бір-бірімен</a:t>
            </a:r>
            <a:r>
              <a:rPr lang="ru-RU" dirty="0" smtClean="0"/>
              <a:t> </a:t>
            </a:r>
            <a:r>
              <a:rPr lang="ru-RU" dirty="0" err="1" smtClean="0"/>
              <a:t>құймалары қолданылады</a:t>
            </a:r>
            <a:r>
              <a:rPr lang="ru-RU" dirty="0" smtClean="0"/>
              <a:t>. </a:t>
            </a:r>
            <a:r>
              <a:rPr lang="ru-RU" dirty="0" err="1" smtClean="0"/>
              <a:t>Ең алғаш алынған құймалардың бірі</a:t>
            </a:r>
            <a:r>
              <a:rPr lang="ru-RU" dirty="0" smtClean="0"/>
              <a:t> – </a:t>
            </a:r>
            <a:r>
              <a:rPr lang="ru-RU" dirty="0" err="1" smtClean="0">
                <a:hlinkClick r:id="rId10" tooltip="Қола"/>
              </a:rPr>
              <a:t>қола</a:t>
            </a:r>
            <a:r>
              <a:rPr lang="ru-RU" dirty="0" err="1" smtClean="0"/>
              <a:t>.</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2"/>
          <a:srcRect l="24265" t="18309" r="24265" b="20133"/>
          <a:stretch>
            <a:fillRect/>
          </a:stretch>
        </p:blipFill>
        <p:spPr bwMode="auto">
          <a:xfrm>
            <a:off x="1071563" y="285728"/>
            <a:ext cx="7500965" cy="607221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i="1" dirty="0" err="1" smtClean="0"/>
              <a:t>Металдар</a:t>
            </a:r>
            <a:r>
              <a:rPr lang="ru-RU" sz="3600" b="1" i="1" dirty="0" smtClean="0"/>
              <a:t> </a:t>
            </a:r>
            <a:r>
              <a:rPr lang="ru-RU" sz="3600" b="1" i="1" dirty="0" err="1" smtClean="0"/>
              <a:t>ек</a:t>
            </a:r>
            <a:r>
              <a:rPr lang="kk-KZ" sz="3600" b="1" i="1" dirty="0" smtClean="0"/>
              <a:t>і</a:t>
            </a:r>
            <a:r>
              <a:rPr lang="ru-RU" sz="3600" b="1" i="1" dirty="0" smtClean="0"/>
              <a:t> </a:t>
            </a:r>
            <a:r>
              <a:rPr lang="ru-RU" sz="3600" b="1" i="1" dirty="0" err="1" smtClean="0"/>
              <a:t>топқа бөлінеді</a:t>
            </a:r>
            <a:endParaRPr lang="ru-RU" sz="3600" b="1" i="1" dirty="0"/>
          </a:p>
        </p:txBody>
      </p:sp>
      <p:pic>
        <p:nvPicPr>
          <p:cNvPr id="2050" name="Picture 2"/>
          <p:cNvPicPr>
            <a:picLocks noGrp="1" noChangeAspect="1" noChangeArrowheads="1"/>
          </p:cNvPicPr>
          <p:nvPr>
            <p:ph idx="1"/>
          </p:nvPr>
        </p:nvPicPr>
        <p:blipFill>
          <a:blip r:embed="rId2"/>
          <a:srcRect l="25152" t="37776" r="26927" b="20133"/>
          <a:stretch>
            <a:fillRect/>
          </a:stretch>
        </p:blipFill>
        <p:spPr bwMode="auto">
          <a:xfrm>
            <a:off x="714348" y="1500174"/>
            <a:ext cx="8072494" cy="471490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kk-KZ" sz="3600" b="1" i="1" dirty="0" smtClean="0">
                <a:solidFill>
                  <a:schemeClr val="accent1">
                    <a:lumMod val="75000"/>
                  </a:schemeClr>
                </a:solidFill>
                <a:latin typeface="Arial" panose="020B0604020202020204" pitchFamily="34" charset="0"/>
                <a:ea typeface="+mn-ea"/>
                <a:cs typeface="Arial" panose="020B0604020202020204" pitchFamily="34" charset="0"/>
              </a:rPr>
              <a:t>Штейндер</a:t>
            </a:r>
            <a:endParaRPr lang="ru-RU" sz="36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895284"/>
          </a:xfrm>
        </p:spPr>
        <p:txBody>
          <a:bodyPr>
            <a:noAutofit/>
          </a:bodyPr>
          <a:lstStyle/>
          <a:p>
            <a:r>
              <a:rPr lang="ru-RU" sz="2000" b="1" i="1" u="sng" dirty="0" smtClean="0">
                <a:solidFill>
                  <a:schemeClr val="tx1"/>
                </a:solidFill>
              </a:rPr>
              <a:t>Штейн</a:t>
            </a:r>
            <a:r>
              <a:rPr lang="ru-RU" sz="2000" b="1" i="1" dirty="0" smtClean="0">
                <a:solidFill>
                  <a:schemeClr val="tx1"/>
                </a:solidFill>
              </a:rPr>
              <a:t> </a:t>
            </a:r>
            <a:r>
              <a:rPr lang="ru-RU" sz="2000" dirty="0" smtClean="0">
                <a:solidFill>
                  <a:schemeClr val="tx1"/>
                </a:solidFill>
              </a:rPr>
              <a:t>– </a:t>
            </a:r>
            <a:r>
              <a:rPr lang="ru-RU" sz="2000" dirty="0" err="1" smtClean="0">
                <a:solidFill>
                  <a:schemeClr val="tx1"/>
                </a:solidFill>
              </a:rPr>
              <a:t>ауыр</a:t>
            </a:r>
            <a:r>
              <a:rPr lang="ru-RU" sz="2000" dirty="0" smtClean="0">
                <a:solidFill>
                  <a:schemeClr val="tx1"/>
                </a:solidFill>
              </a:rPr>
              <a:t> </a:t>
            </a:r>
            <a:r>
              <a:rPr lang="ru-RU" sz="2000" dirty="0" err="1" smtClean="0">
                <a:solidFill>
                  <a:schemeClr val="tx1"/>
                </a:solidFill>
              </a:rPr>
              <a:t>түсті металлдарының </a:t>
            </a:r>
            <a:r>
              <a:rPr lang="ru-RU" sz="2000" dirty="0" smtClean="0">
                <a:solidFill>
                  <a:schemeClr val="tx1"/>
                </a:solidFill>
              </a:rPr>
              <a:t>(мыс, никель, </a:t>
            </a:r>
            <a:r>
              <a:rPr lang="ru-RU" sz="2000" dirty="0" err="1" smtClean="0">
                <a:solidFill>
                  <a:schemeClr val="tx1"/>
                </a:solidFill>
              </a:rPr>
              <a:t>қорғасын, мырыш</a:t>
            </a:r>
            <a:r>
              <a:rPr lang="ru-RU" sz="2000" dirty="0" smtClean="0">
                <a:solidFill>
                  <a:schemeClr val="tx1"/>
                </a:solidFill>
              </a:rPr>
              <a:t> </a:t>
            </a:r>
            <a:r>
              <a:rPr lang="ru-RU" sz="2000" dirty="0" err="1" smtClean="0">
                <a:solidFill>
                  <a:schemeClr val="tx1"/>
                </a:solidFill>
              </a:rPr>
              <a:t>және </a:t>
            </a:r>
            <a:r>
              <a:rPr lang="ru-RU" sz="2000" dirty="0" smtClean="0">
                <a:solidFill>
                  <a:schemeClr val="tx1"/>
                </a:solidFill>
              </a:rPr>
              <a:t>т.б.) </a:t>
            </a:r>
            <a:r>
              <a:rPr lang="ru-RU" sz="2000" dirty="0" err="1" smtClean="0">
                <a:solidFill>
                  <a:schemeClr val="tx1"/>
                </a:solidFill>
              </a:rPr>
              <a:t>сульфидтерінің темір</a:t>
            </a:r>
            <a:r>
              <a:rPr lang="ru-RU" sz="2000" dirty="0" smtClean="0">
                <a:solidFill>
                  <a:schemeClr val="tx1"/>
                </a:solidFill>
              </a:rPr>
              <a:t> </a:t>
            </a:r>
            <a:r>
              <a:rPr lang="ru-RU" sz="2000" dirty="0" err="1" smtClean="0">
                <a:solidFill>
                  <a:schemeClr val="tx1"/>
                </a:solidFill>
              </a:rPr>
              <a:t>сульфидтерімен</a:t>
            </a:r>
            <a:r>
              <a:rPr lang="ru-RU" sz="2000" dirty="0" smtClean="0">
                <a:solidFill>
                  <a:schemeClr val="tx1"/>
                </a:solidFill>
              </a:rPr>
              <a:t> </a:t>
            </a:r>
            <a:r>
              <a:rPr lang="ru-RU" sz="2000" dirty="0" err="1" smtClean="0">
                <a:solidFill>
                  <a:schemeClr val="tx1"/>
                </a:solidFill>
              </a:rPr>
              <a:t>(құрамында қоспалар ериді</a:t>
            </a:r>
            <a:r>
              <a:rPr lang="ru-RU" sz="2000" dirty="0" smtClean="0">
                <a:solidFill>
                  <a:schemeClr val="tx1"/>
                </a:solidFill>
              </a:rPr>
              <a:t>) </a:t>
            </a:r>
            <a:r>
              <a:rPr lang="ru-RU" sz="2000" dirty="0" err="1" smtClean="0">
                <a:solidFill>
                  <a:schemeClr val="tx1"/>
                </a:solidFill>
              </a:rPr>
              <a:t>қорытпасы болып</a:t>
            </a:r>
            <a:r>
              <a:rPr lang="ru-RU" sz="2000" dirty="0" smtClean="0">
                <a:solidFill>
                  <a:schemeClr val="tx1"/>
                </a:solidFill>
              </a:rPr>
              <a:t> </a:t>
            </a:r>
            <a:r>
              <a:rPr lang="ru-RU" sz="2000" dirty="0" err="1" smtClean="0">
                <a:solidFill>
                  <a:schemeClr val="tx1"/>
                </a:solidFill>
              </a:rPr>
              <a:t>табылады</a:t>
            </a:r>
            <a:r>
              <a:rPr lang="ru-RU" sz="2000" b="1" i="1" dirty="0" smtClean="0">
                <a:solidFill>
                  <a:schemeClr val="tx1"/>
                </a:solidFill>
              </a:rPr>
              <a:t>. </a:t>
            </a:r>
            <a:r>
              <a:rPr lang="ru-RU" sz="2000" dirty="0" err="1" smtClean="0">
                <a:solidFill>
                  <a:schemeClr val="tx1"/>
                </a:solidFill>
              </a:rPr>
              <a:t>Штейндер</a:t>
            </a:r>
            <a:r>
              <a:rPr lang="ru-RU" sz="2000" dirty="0" smtClean="0">
                <a:solidFill>
                  <a:schemeClr val="tx1"/>
                </a:solidFill>
              </a:rPr>
              <a:t> мыс, никель </a:t>
            </a:r>
            <a:r>
              <a:rPr lang="ru-RU" sz="2000" dirty="0" err="1" smtClean="0">
                <a:solidFill>
                  <a:schemeClr val="tx1"/>
                </a:solidFill>
              </a:rPr>
              <a:t>және жартылай</a:t>
            </a:r>
            <a:r>
              <a:rPr lang="ru-RU" sz="2000" dirty="0" smtClean="0">
                <a:solidFill>
                  <a:schemeClr val="tx1"/>
                </a:solidFill>
              </a:rPr>
              <a:t> </a:t>
            </a:r>
            <a:r>
              <a:rPr lang="ru-RU" sz="2000" dirty="0" err="1" smtClean="0">
                <a:solidFill>
                  <a:schemeClr val="tx1"/>
                </a:solidFill>
              </a:rPr>
              <a:t>қорғасын пирометаллургиясында</a:t>
            </a:r>
            <a:r>
              <a:rPr lang="ru-RU" sz="2000" dirty="0" smtClean="0">
                <a:solidFill>
                  <a:schemeClr val="tx1"/>
                </a:solidFill>
              </a:rPr>
              <a:t> </a:t>
            </a:r>
            <a:r>
              <a:rPr lang="ru-RU" sz="2000" dirty="0" err="1" smtClean="0">
                <a:solidFill>
                  <a:schemeClr val="tx1"/>
                </a:solidFill>
              </a:rPr>
              <a:t>алынатын</a:t>
            </a:r>
            <a:r>
              <a:rPr lang="ru-RU" sz="2000" dirty="0" smtClean="0">
                <a:solidFill>
                  <a:schemeClr val="tx1"/>
                </a:solidFill>
              </a:rPr>
              <a:t> </a:t>
            </a:r>
            <a:r>
              <a:rPr lang="ru-RU" sz="2000" dirty="0" err="1" smtClean="0">
                <a:solidFill>
                  <a:schemeClr val="tx1"/>
                </a:solidFill>
              </a:rPr>
              <a:t>құрамында металы</a:t>
            </a:r>
            <a:r>
              <a:rPr lang="ru-RU" sz="2000" dirty="0" smtClean="0">
                <a:solidFill>
                  <a:schemeClr val="tx1"/>
                </a:solidFill>
              </a:rPr>
              <a:t> бар </a:t>
            </a:r>
            <a:r>
              <a:rPr lang="ru-RU" sz="2000" dirty="0" err="1" smtClean="0">
                <a:solidFill>
                  <a:schemeClr val="tx1"/>
                </a:solidFill>
              </a:rPr>
              <a:t>жартылай</a:t>
            </a:r>
            <a:r>
              <a:rPr lang="ru-RU" sz="2000" dirty="0" smtClean="0">
                <a:solidFill>
                  <a:schemeClr val="tx1"/>
                </a:solidFill>
              </a:rPr>
              <a:t> </a:t>
            </a:r>
            <a:r>
              <a:rPr lang="ru-RU" sz="2000" dirty="0" err="1" smtClean="0">
                <a:solidFill>
                  <a:schemeClr val="tx1"/>
                </a:solidFill>
              </a:rPr>
              <a:t>өнім болып</a:t>
            </a:r>
            <a:r>
              <a:rPr lang="ru-RU" sz="2000" dirty="0" smtClean="0">
                <a:solidFill>
                  <a:schemeClr val="tx1"/>
                </a:solidFill>
              </a:rPr>
              <a:t> </a:t>
            </a:r>
            <a:r>
              <a:rPr lang="ru-RU" sz="2000" dirty="0" err="1" smtClean="0">
                <a:solidFill>
                  <a:schemeClr val="tx1"/>
                </a:solidFill>
              </a:rPr>
              <a:t>табылады</a:t>
            </a:r>
            <a:r>
              <a:rPr lang="ru-RU" sz="2000" b="1" i="1" dirty="0" smtClean="0">
                <a:solidFill>
                  <a:schemeClr val="tx1"/>
                </a:solidFill>
              </a:rPr>
              <a:t>. </a:t>
            </a:r>
            <a:endParaRPr lang="ru-RU" sz="2000" dirty="0" smtClean="0">
              <a:solidFill>
                <a:schemeClr val="tx1"/>
              </a:solidFill>
            </a:endParaRPr>
          </a:p>
          <a:p>
            <a:r>
              <a:rPr lang="ru-RU" sz="2000" dirty="0" err="1" smtClean="0">
                <a:solidFill>
                  <a:schemeClr val="tx1"/>
                </a:solidFill>
              </a:rPr>
              <a:t>Түсті </a:t>
            </a:r>
            <a:r>
              <a:rPr lang="ru-RU" sz="2000" dirty="0" smtClean="0">
                <a:solidFill>
                  <a:schemeClr val="tx1"/>
                </a:solidFill>
              </a:rPr>
              <a:t>металлургия </a:t>
            </a:r>
            <a:r>
              <a:rPr lang="ru-RU" sz="2000" dirty="0" err="1" smtClean="0">
                <a:solidFill>
                  <a:schemeClr val="tx1"/>
                </a:solidFill>
              </a:rPr>
              <a:t>тәжірибесінде </a:t>
            </a:r>
            <a:r>
              <a:rPr lang="ru-RU" sz="2000" dirty="0" smtClean="0">
                <a:solidFill>
                  <a:schemeClr val="tx1"/>
                </a:solidFill>
              </a:rPr>
              <a:t>мыс, мыс-никель, никель </a:t>
            </a:r>
            <a:r>
              <a:rPr lang="ru-RU" sz="2000" dirty="0" err="1" smtClean="0">
                <a:solidFill>
                  <a:schemeClr val="tx1"/>
                </a:solidFill>
              </a:rPr>
              <a:t>және полиметалдық штейндер</a:t>
            </a:r>
            <a:r>
              <a:rPr lang="ru-RU" sz="2000" dirty="0" smtClean="0">
                <a:solidFill>
                  <a:schemeClr val="tx1"/>
                </a:solidFill>
              </a:rPr>
              <a:t> </a:t>
            </a:r>
            <a:r>
              <a:rPr lang="ru-RU" sz="2000" dirty="0" err="1" smtClean="0">
                <a:solidFill>
                  <a:schemeClr val="tx1"/>
                </a:solidFill>
              </a:rPr>
              <a:t>алынады</a:t>
            </a:r>
            <a:r>
              <a:rPr lang="ru-RU" sz="2000" dirty="0" smtClean="0">
                <a:solidFill>
                  <a:schemeClr val="tx1"/>
                </a:solidFill>
              </a:rPr>
              <a:t>. </a:t>
            </a:r>
            <a:r>
              <a:rPr lang="ru-RU" sz="2000" dirty="0" err="1" smtClean="0">
                <a:solidFill>
                  <a:schemeClr val="tx1"/>
                </a:solidFill>
              </a:rPr>
              <a:t>Олар</a:t>
            </a:r>
            <a:r>
              <a:rPr lang="ru-RU" sz="2000" dirty="0" smtClean="0">
                <a:solidFill>
                  <a:schemeClr val="tx1"/>
                </a:solidFill>
              </a:rPr>
              <a:t> </a:t>
            </a:r>
            <a:r>
              <a:rPr lang="ru-RU" sz="2000" dirty="0" err="1" smtClean="0">
                <a:solidFill>
                  <a:schemeClr val="tx1"/>
                </a:solidFill>
              </a:rPr>
              <a:t>сұйық түрде түзілгендіктен </a:t>
            </a:r>
            <a:r>
              <a:rPr lang="ru-RU" sz="2000" dirty="0" smtClean="0">
                <a:solidFill>
                  <a:schemeClr val="tx1"/>
                </a:solidFill>
              </a:rPr>
              <a:t>, </a:t>
            </a:r>
            <a:r>
              <a:rPr lang="ru-RU" sz="2000" dirty="0" err="1" smtClean="0">
                <a:solidFill>
                  <a:schemeClr val="tx1"/>
                </a:solidFill>
              </a:rPr>
              <a:t>көбінде бір-бірімен</a:t>
            </a:r>
            <a:r>
              <a:rPr lang="ru-RU" sz="2000" dirty="0" smtClean="0">
                <a:solidFill>
                  <a:schemeClr val="tx1"/>
                </a:solidFill>
              </a:rPr>
              <a:t> </a:t>
            </a:r>
            <a:r>
              <a:rPr lang="ru-RU" sz="2000" dirty="0" err="1" smtClean="0">
                <a:solidFill>
                  <a:schemeClr val="tx1"/>
                </a:solidFill>
              </a:rPr>
              <a:t>байланысқа түспейді және тұңдыру әдісімен бөлуге болады</a:t>
            </a:r>
            <a:r>
              <a:rPr lang="ru-RU" sz="2000" dirty="0" smtClean="0">
                <a:solidFill>
                  <a:schemeClr val="tx1"/>
                </a:solidFill>
              </a:rPr>
              <a:t>. </a:t>
            </a:r>
          </a:p>
          <a:p>
            <a:r>
              <a:rPr lang="ru-RU" sz="2000" dirty="0" err="1" smtClean="0">
                <a:solidFill>
                  <a:schemeClr val="tx1"/>
                </a:solidFill>
              </a:rPr>
              <a:t>Штейндер</a:t>
            </a:r>
            <a:r>
              <a:rPr lang="ru-RU" sz="2000" dirty="0" smtClean="0">
                <a:solidFill>
                  <a:schemeClr val="tx1"/>
                </a:solidFill>
              </a:rPr>
              <a:t> мен </a:t>
            </a:r>
            <a:r>
              <a:rPr lang="ru-RU" sz="2000" dirty="0" err="1" smtClean="0">
                <a:solidFill>
                  <a:schemeClr val="tx1"/>
                </a:solidFill>
              </a:rPr>
              <a:t>қождарды бөлу үшін тығыздықтарның айырмасы</a:t>
            </a:r>
            <a:r>
              <a:rPr lang="ru-RU" sz="2000" dirty="0" smtClean="0">
                <a:solidFill>
                  <a:schemeClr val="tx1"/>
                </a:solidFill>
              </a:rPr>
              <a:t> 1 –</a:t>
            </a:r>
            <a:r>
              <a:rPr lang="ru-RU" sz="2000" dirty="0" err="1" smtClean="0">
                <a:solidFill>
                  <a:schemeClr val="tx1"/>
                </a:solidFill>
              </a:rPr>
              <a:t>ден</a:t>
            </a:r>
            <a:r>
              <a:rPr lang="ru-RU" sz="2000" dirty="0" smtClean="0">
                <a:solidFill>
                  <a:schemeClr val="tx1"/>
                </a:solidFill>
              </a:rPr>
              <a:t> </a:t>
            </a:r>
            <a:r>
              <a:rPr lang="ru-RU" sz="2000" dirty="0" err="1" smtClean="0">
                <a:solidFill>
                  <a:schemeClr val="tx1"/>
                </a:solidFill>
              </a:rPr>
              <a:t>төмен болмау</a:t>
            </a:r>
            <a:r>
              <a:rPr lang="ru-RU" sz="2000" dirty="0" smtClean="0">
                <a:solidFill>
                  <a:schemeClr val="tx1"/>
                </a:solidFill>
              </a:rPr>
              <a:t> </a:t>
            </a:r>
            <a:r>
              <a:rPr lang="ru-RU" sz="2000" dirty="0" err="1" smtClean="0">
                <a:solidFill>
                  <a:schemeClr val="tx1"/>
                </a:solidFill>
              </a:rPr>
              <a:t>керек</a:t>
            </a:r>
            <a:r>
              <a:rPr lang="ru-RU" sz="2000" dirty="0" smtClean="0">
                <a:solidFill>
                  <a:schemeClr val="tx1"/>
                </a:solidFill>
              </a:rPr>
              <a:t>. </a:t>
            </a:r>
            <a:r>
              <a:rPr lang="ru-RU" sz="2000" dirty="0" err="1" smtClean="0">
                <a:solidFill>
                  <a:schemeClr val="tx1"/>
                </a:solidFill>
              </a:rPr>
              <a:t>Тығыздықтар айырмасы</a:t>
            </a:r>
            <a:r>
              <a:rPr lang="ru-RU" sz="2000" dirty="0" smtClean="0">
                <a:solidFill>
                  <a:schemeClr val="tx1"/>
                </a:solidFill>
              </a:rPr>
              <a:t> </a:t>
            </a:r>
            <a:r>
              <a:rPr lang="ru-RU" sz="2000" dirty="0" err="1" smtClean="0">
                <a:solidFill>
                  <a:schemeClr val="tx1"/>
                </a:solidFill>
              </a:rPr>
              <a:t>неғұрлым жоғары болса</a:t>
            </a:r>
            <a:r>
              <a:rPr lang="ru-RU" sz="2000" dirty="0" smtClean="0">
                <a:solidFill>
                  <a:schemeClr val="tx1"/>
                </a:solidFill>
              </a:rPr>
              <a:t>, </a:t>
            </a:r>
            <a:r>
              <a:rPr lang="ru-RU" sz="2000" dirty="0" err="1" smtClean="0">
                <a:solidFill>
                  <a:schemeClr val="tx1"/>
                </a:solidFill>
              </a:rPr>
              <a:t>тұңдыру соғұрлым </a:t>
            </a:r>
            <a:r>
              <a:rPr lang="ru-RU" sz="2000" dirty="0" smtClean="0">
                <a:solidFill>
                  <a:schemeClr val="tx1"/>
                </a:solidFill>
              </a:rPr>
              <a:t>тез </a:t>
            </a:r>
            <a:r>
              <a:rPr lang="ru-RU" sz="2000" dirty="0" err="1" smtClean="0">
                <a:solidFill>
                  <a:schemeClr val="tx1"/>
                </a:solidFill>
              </a:rPr>
              <a:t>өтеді</a:t>
            </a:r>
            <a:r>
              <a:rPr lang="ru-RU" sz="2000" dirty="0" smtClean="0">
                <a:solidFill>
                  <a:schemeClr val="tx1"/>
                </a:solidFill>
              </a:rPr>
              <a:t>. </a:t>
            </a:r>
            <a:r>
              <a:rPr lang="ru-RU" sz="2000" dirty="0" err="1" smtClean="0">
                <a:solidFill>
                  <a:schemeClr val="tx1"/>
                </a:solidFill>
              </a:rPr>
              <a:t>Егерде</a:t>
            </a:r>
            <a:r>
              <a:rPr lang="ru-RU" sz="2000" dirty="0" smtClean="0">
                <a:solidFill>
                  <a:schemeClr val="tx1"/>
                </a:solidFill>
              </a:rPr>
              <a:t> </a:t>
            </a:r>
            <a:r>
              <a:rPr lang="ru-RU" sz="2000" dirty="0" err="1" smtClean="0">
                <a:solidFill>
                  <a:schemeClr val="tx1"/>
                </a:solidFill>
              </a:rPr>
              <a:t>қождың тығыздығы </a:t>
            </a:r>
            <a:r>
              <a:rPr lang="ru-RU" sz="2000" dirty="0" smtClean="0">
                <a:solidFill>
                  <a:schemeClr val="tx1"/>
                </a:solidFill>
              </a:rPr>
              <a:t>3000 кг/м3 </a:t>
            </a:r>
            <a:r>
              <a:rPr lang="ru-RU" sz="2000" dirty="0" err="1" smtClean="0">
                <a:solidFill>
                  <a:schemeClr val="tx1"/>
                </a:solidFill>
              </a:rPr>
              <a:t>тең болса</a:t>
            </a:r>
            <a:r>
              <a:rPr lang="ru-RU" sz="2000" dirty="0" smtClean="0">
                <a:solidFill>
                  <a:schemeClr val="tx1"/>
                </a:solidFill>
              </a:rPr>
              <a:t>, </a:t>
            </a:r>
            <a:r>
              <a:rPr lang="ru-RU" sz="2000" dirty="0" err="1" smtClean="0">
                <a:solidFill>
                  <a:schemeClr val="tx1"/>
                </a:solidFill>
              </a:rPr>
              <a:t>штейннің тығыздығы </a:t>
            </a:r>
            <a:r>
              <a:rPr lang="ru-RU" sz="2000" dirty="0" smtClean="0">
                <a:solidFill>
                  <a:schemeClr val="tx1"/>
                </a:solidFill>
              </a:rPr>
              <a:t>4000 кг/м3 </a:t>
            </a:r>
            <a:r>
              <a:rPr lang="ru-RU" sz="2000" dirty="0" err="1" smtClean="0">
                <a:solidFill>
                  <a:schemeClr val="tx1"/>
                </a:solidFill>
              </a:rPr>
              <a:t>тең </a:t>
            </a:r>
            <a:r>
              <a:rPr lang="ru-RU" sz="2000" dirty="0" smtClean="0">
                <a:solidFill>
                  <a:schemeClr val="tx1"/>
                </a:solidFill>
              </a:rPr>
              <a:t>болу </a:t>
            </a:r>
            <a:r>
              <a:rPr lang="ru-RU" sz="2000" dirty="0" err="1" smtClean="0">
                <a:solidFill>
                  <a:schemeClr val="tx1"/>
                </a:solidFill>
              </a:rPr>
              <a:t>керек</a:t>
            </a:r>
            <a:r>
              <a:rPr lang="ru-RU" sz="2000" dirty="0" smtClean="0">
                <a:solidFill>
                  <a:schemeClr val="tx1"/>
                </a:solidFill>
              </a:rPr>
              <a:t>. </a:t>
            </a:r>
          </a:p>
          <a:p>
            <a:pPr algn="just"/>
            <a:endParaRPr lang="kk-KZ" sz="2000" dirty="0" smtClean="0">
              <a:solidFill>
                <a:schemeClr val="accent1">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негіздері»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utoShape 2" descr="Пирометаллургия - процесс получения металло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4" descr="Теория :: Гидрометаллургические завод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182584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928670"/>
            <a:ext cx="8072494" cy="5197493"/>
          </a:xfrm>
        </p:spPr>
        <p:txBody>
          <a:bodyPr>
            <a:normAutofit fontScale="85000" lnSpcReduction="20000"/>
          </a:bodyPr>
          <a:lstStyle/>
          <a:p>
            <a:r>
              <a:rPr lang="ru-RU" dirty="0" smtClean="0"/>
              <a:t>Мыс </a:t>
            </a:r>
            <a:r>
              <a:rPr lang="ru-RU" dirty="0" err="1" smtClean="0"/>
              <a:t>штейндердің негізгі</a:t>
            </a:r>
            <a:r>
              <a:rPr lang="ru-RU" dirty="0" smtClean="0"/>
              <a:t> </a:t>
            </a:r>
            <a:r>
              <a:rPr lang="ru-RU" dirty="0" err="1" smtClean="0"/>
              <a:t>компонеттері</a:t>
            </a:r>
            <a:r>
              <a:rPr lang="ru-RU" dirty="0" smtClean="0"/>
              <a:t> </a:t>
            </a:r>
            <a:r>
              <a:rPr lang="ru-RU" dirty="0" err="1" smtClean="0"/>
              <a:t>мыс</a:t>
            </a:r>
            <a:r>
              <a:rPr lang="ru-RU" dirty="0" smtClean="0"/>
              <a:t> </a:t>
            </a:r>
            <a:r>
              <a:rPr lang="ru-RU" dirty="0" err="1" smtClean="0"/>
              <a:t>және темір</a:t>
            </a:r>
            <a:r>
              <a:rPr lang="ru-RU" dirty="0" smtClean="0"/>
              <a:t> </a:t>
            </a:r>
            <a:r>
              <a:rPr lang="ru-RU" dirty="0" err="1" smtClean="0"/>
              <a:t>сульфидтері</a:t>
            </a:r>
            <a:r>
              <a:rPr lang="ru-RU" dirty="0" smtClean="0"/>
              <a:t> (Cu</a:t>
            </a:r>
            <a:r>
              <a:rPr lang="ru-RU" baseline="-25000" dirty="0" smtClean="0"/>
              <a:t>2</a:t>
            </a:r>
            <a:r>
              <a:rPr lang="ru-RU" dirty="0" smtClean="0"/>
              <a:t>S и </a:t>
            </a:r>
            <a:r>
              <a:rPr lang="ru-RU" dirty="0" err="1" smtClean="0"/>
              <a:t>FeS</a:t>
            </a:r>
            <a:r>
              <a:rPr lang="ru-RU" dirty="0" smtClean="0"/>
              <a:t>) </a:t>
            </a:r>
            <a:r>
              <a:rPr lang="ru-RU" dirty="0" err="1" smtClean="0"/>
              <a:t>болып</a:t>
            </a:r>
            <a:r>
              <a:rPr lang="ru-RU" dirty="0" smtClean="0"/>
              <a:t> </a:t>
            </a:r>
            <a:r>
              <a:rPr lang="ru-RU" dirty="0" err="1" smtClean="0"/>
              <a:t>табылады</a:t>
            </a:r>
            <a:r>
              <a:rPr lang="ru-RU" dirty="0" smtClean="0"/>
              <a:t>. Мыс-никель </a:t>
            </a:r>
            <a:r>
              <a:rPr lang="ru-RU" dirty="0" err="1" smtClean="0"/>
              <a:t>штейндерде</a:t>
            </a:r>
            <a:r>
              <a:rPr lang="ru-RU" dirty="0" smtClean="0"/>
              <a:t> Ni</a:t>
            </a:r>
            <a:r>
              <a:rPr lang="ru-RU" baseline="-25000" dirty="0" smtClean="0"/>
              <a:t>3</a:t>
            </a:r>
            <a:r>
              <a:rPr lang="ru-RU" dirty="0" smtClean="0"/>
              <a:t>S</a:t>
            </a:r>
            <a:r>
              <a:rPr lang="ru-RU" baseline="-25000" dirty="0" smtClean="0"/>
              <a:t>2</a:t>
            </a:r>
            <a:r>
              <a:rPr lang="ru-RU" dirty="0" smtClean="0"/>
              <a:t>, Cu</a:t>
            </a:r>
            <a:r>
              <a:rPr lang="ru-RU" baseline="-25000" dirty="0" smtClean="0"/>
              <a:t>2</a:t>
            </a:r>
            <a:r>
              <a:rPr lang="ru-RU" dirty="0" smtClean="0"/>
              <a:t>S, и </a:t>
            </a:r>
            <a:r>
              <a:rPr lang="ru-RU" dirty="0" err="1" smtClean="0"/>
              <a:t>FeS</a:t>
            </a:r>
            <a:r>
              <a:rPr lang="ru-RU" dirty="0" smtClean="0"/>
              <a:t> </a:t>
            </a:r>
            <a:r>
              <a:rPr lang="ru-RU" dirty="0" err="1" smtClean="0"/>
              <a:t>басым</a:t>
            </a:r>
            <a:r>
              <a:rPr lang="ru-RU" dirty="0" smtClean="0"/>
              <a:t> </a:t>
            </a:r>
            <a:r>
              <a:rPr lang="ru-RU" dirty="0" err="1" smtClean="0"/>
              <a:t>түседі</a:t>
            </a:r>
            <a:r>
              <a:rPr lang="ru-RU" dirty="0" smtClean="0"/>
              <a:t>. </a:t>
            </a:r>
          </a:p>
          <a:p>
            <a:r>
              <a:rPr lang="ru-RU" dirty="0" smtClean="0"/>
              <a:t>Мыс </a:t>
            </a:r>
            <a:r>
              <a:rPr lang="ru-RU" dirty="0" err="1" smtClean="0"/>
              <a:t>және </a:t>
            </a:r>
            <a:r>
              <a:rPr lang="ru-RU" dirty="0" smtClean="0"/>
              <a:t>мыс-никель </a:t>
            </a:r>
            <a:r>
              <a:rPr lang="ru-RU" dirty="0" err="1" smtClean="0"/>
              <a:t>штейндердің ерекшеліктері</a:t>
            </a:r>
            <a:r>
              <a:rPr lang="ru-RU" dirty="0" smtClean="0"/>
              <a:t> </a:t>
            </a:r>
            <a:r>
              <a:rPr lang="ru-RU" dirty="0" err="1" smtClean="0"/>
              <a:t>ретінде</a:t>
            </a:r>
            <a:r>
              <a:rPr lang="ru-RU" dirty="0" smtClean="0"/>
              <a:t> </a:t>
            </a:r>
            <a:r>
              <a:rPr lang="ru-RU" dirty="0" err="1" smtClean="0"/>
              <a:t>құрамындағы күкірт мөлшері қалыпты түрде сақталады</a:t>
            </a:r>
            <a:r>
              <a:rPr lang="ru-RU" dirty="0" smtClean="0"/>
              <a:t>, </a:t>
            </a:r>
            <a:r>
              <a:rPr lang="ru-RU" dirty="0" err="1" smtClean="0"/>
              <a:t>оттегі</a:t>
            </a:r>
            <a:r>
              <a:rPr lang="ru-RU" dirty="0" smtClean="0"/>
              <a:t> </a:t>
            </a:r>
            <a:r>
              <a:rPr lang="ru-RU" dirty="0" err="1" smtClean="0"/>
              <a:t>еріген</a:t>
            </a:r>
            <a:r>
              <a:rPr lang="ru-RU" dirty="0" smtClean="0"/>
              <a:t> </a:t>
            </a:r>
            <a:r>
              <a:rPr lang="ru-RU" dirty="0" err="1" smtClean="0"/>
              <a:t>темір</a:t>
            </a:r>
            <a:r>
              <a:rPr lang="ru-RU" dirty="0" smtClean="0"/>
              <a:t> </a:t>
            </a:r>
            <a:r>
              <a:rPr lang="ru-RU" dirty="0" err="1" smtClean="0"/>
              <a:t>оксидтер</a:t>
            </a:r>
            <a:r>
              <a:rPr lang="ru-RU" dirty="0" smtClean="0"/>
              <a:t> (Fe</a:t>
            </a:r>
            <a:r>
              <a:rPr lang="ru-RU" sz="2100" dirty="0" smtClean="0"/>
              <a:t>3</a:t>
            </a:r>
            <a:r>
              <a:rPr lang="ru-RU" dirty="0" smtClean="0"/>
              <a:t>O</a:t>
            </a:r>
            <a:r>
              <a:rPr lang="ru-RU" sz="2400" dirty="0" smtClean="0"/>
              <a:t>4</a:t>
            </a:r>
            <a:r>
              <a:rPr lang="ru-RU" dirty="0" smtClean="0"/>
              <a:t>). </a:t>
            </a:r>
          </a:p>
          <a:p>
            <a:r>
              <a:rPr lang="ru-RU" dirty="0" err="1" smtClean="0"/>
              <a:t>Металлургиялық есептеудерді</a:t>
            </a:r>
            <a:r>
              <a:rPr lang="ru-RU" dirty="0" smtClean="0"/>
              <a:t> </a:t>
            </a:r>
            <a:r>
              <a:rPr lang="ru-RU" dirty="0" err="1" smtClean="0"/>
              <a:t>жүргізген кезде</a:t>
            </a:r>
            <a:r>
              <a:rPr lang="ru-RU" dirty="0" smtClean="0"/>
              <a:t> </a:t>
            </a:r>
            <a:r>
              <a:rPr lang="ru-RU" dirty="0" err="1" smtClean="0"/>
              <a:t>штейндердегі</a:t>
            </a:r>
            <a:r>
              <a:rPr lang="ru-RU" dirty="0" smtClean="0"/>
              <a:t> </a:t>
            </a:r>
            <a:r>
              <a:rPr lang="ru-RU" dirty="0" err="1" smtClean="0"/>
              <a:t>күкірт мөлшері </a:t>
            </a:r>
            <a:r>
              <a:rPr lang="ru-RU" i="1" dirty="0" smtClean="0"/>
              <a:t>25</a:t>
            </a:r>
            <a:r>
              <a:rPr lang="ru-RU" dirty="0" smtClean="0"/>
              <a:t> (</a:t>
            </a:r>
            <a:r>
              <a:rPr lang="ru-RU" dirty="0" err="1" smtClean="0"/>
              <a:t>проф.Мостович</a:t>
            </a:r>
            <a:r>
              <a:rPr lang="ru-RU" dirty="0" smtClean="0"/>
              <a:t> </a:t>
            </a:r>
            <a:r>
              <a:rPr lang="ru-RU" dirty="0" err="1" smtClean="0"/>
              <a:t>ережесі</a:t>
            </a:r>
            <a:r>
              <a:rPr lang="ru-RU" dirty="0" smtClean="0"/>
              <a:t>). </a:t>
            </a:r>
            <a:r>
              <a:rPr lang="ru-RU" dirty="0" err="1" smtClean="0"/>
              <a:t>Оттегі</a:t>
            </a:r>
            <a:r>
              <a:rPr lang="ru-RU" dirty="0" smtClean="0"/>
              <a:t> </a:t>
            </a:r>
            <a:r>
              <a:rPr lang="ru-RU" dirty="0" err="1" smtClean="0"/>
              <a:t>концентрациясы</a:t>
            </a:r>
            <a:r>
              <a:rPr lang="ru-RU" dirty="0" smtClean="0"/>
              <a:t> штейн </a:t>
            </a:r>
            <a:r>
              <a:rPr lang="ru-RU" dirty="0" err="1" smtClean="0"/>
              <a:t>құрамындағы негізгі</a:t>
            </a:r>
            <a:r>
              <a:rPr lang="ru-RU" dirty="0" smtClean="0"/>
              <a:t> металл </a:t>
            </a:r>
            <a:r>
              <a:rPr lang="ru-RU" dirty="0" err="1" smtClean="0"/>
              <a:t>мөлшерінің жоғарлауымен </a:t>
            </a:r>
            <a:r>
              <a:rPr lang="ru-RU" dirty="0" smtClean="0"/>
              <a:t>(</a:t>
            </a:r>
            <a:r>
              <a:rPr lang="ru-RU" dirty="0" err="1" smtClean="0"/>
              <a:t>Cu</a:t>
            </a:r>
            <a:r>
              <a:rPr lang="ru-RU" dirty="0" smtClean="0"/>
              <a:t> </a:t>
            </a:r>
            <a:r>
              <a:rPr lang="ru-RU" dirty="0" err="1" smtClean="0"/>
              <a:t>және Ni+Cu</a:t>
            </a:r>
            <a:r>
              <a:rPr lang="ru-RU" dirty="0" smtClean="0"/>
              <a:t>), </a:t>
            </a:r>
            <a:r>
              <a:rPr lang="ru-RU" dirty="0" err="1" smtClean="0"/>
              <a:t>яғни </a:t>
            </a:r>
            <a:r>
              <a:rPr lang="ru-RU" dirty="0" smtClean="0"/>
              <a:t>штейн </a:t>
            </a:r>
            <a:r>
              <a:rPr lang="ru-RU" dirty="0" err="1" smtClean="0"/>
              <a:t>неғұрлым кедей</a:t>
            </a:r>
            <a:r>
              <a:rPr lang="ru-RU" dirty="0" smtClean="0"/>
              <a:t> </a:t>
            </a:r>
            <a:r>
              <a:rPr lang="ru-RU" dirty="0" err="1" smtClean="0"/>
              <a:t>болса</a:t>
            </a:r>
            <a:r>
              <a:rPr lang="ru-RU" dirty="0" smtClean="0"/>
              <a:t> (</a:t>
            </a:r>
            <a:r>
              <a:rPr lang="ru-RU" dirty="0" err="1" smtClean="0"/>
              <a:t>соғұрлым темір</a:t>
            </a:r>
            <a:r>
              <a:rPr lang="ru-RU" dirty="0" smtClean="0"/>
              <a:t> </a:t>
            </a:r>
            <a:r>
              <a:rPr lang="ru-RU" dirty="0" err="1" smtClean="0"/>
              <a:t>мөлшері жоғары</a:t>
            </a:r>
            <a:r>
              <a:rPr lang="ru-RU" dirty="0" smtClean="0"/>
              <a:t>), со</a:t>
            </a:r>
            <a:r>
              <a:rPr lang="kk-KZ" dirty="0" smtClean="0"/>
              <a:t>ғ</a:t>
            </a:r>
            <a:r>
              <a:rPr lang="ru-RU" dirty="0" err="1" smtClean="0"/>
              <a:t>ұрлым </a:t>
            </a:r>
            <a:r>
              <a:rPr lang="ru-RU" dirty="0" smtClean="0"/>
              <a:t>о</a:t>
            </a:r>
            <a:r>
              <a:rPr lang="kk-KZ" dirty="0" smtClean="0"/>
              <a:t>т</a:t>
            </a:r>
            <a:r>
              <a:rPr lang="ru-RU" dirty="0" err="1" smtClean="0"/>
              <a:t>тегі</a:t>
            </a:r>
            <a:r>
              <a:rPr lang="ru-RU" dirty="0" smtClean="0"/>
              <a:t> </a:t>
            </a:r>
            <a:r>
              <a:rPr lang="ru-RU" dirty="0" err="1" smtClean="0"/>
              <a:t>мөлшері жо</a:t>
            </a:r>
            <a:r>
              <a:rPr lang="kk-KZ" dirty="0" smtClean="0"/>
              <a:t>ғ</a:t>
            </a:r>
            <a:r>
              <a:rPr lang="ru-RU" dirty="0" smtClean="0"/>
              <a:t>ары </a:t>
            </a:r>
            <a:r>
              <a:rPr lang="ru-RU" dirty="0" err="1" smtClean="0"/>
              <a:t>болады</a:t>
            </a:r>
            <a:r>
              <a:rPr lang="ru-RU" dirty="0" smtClean="0"/>
              <a:t>. </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642918"/>
            <a:ext cx="8001056" cy="5483245"/>
          </a:xfrm>
        </p:spPr>
        <p:txBody>
          <a:bodyPr>
            <a:normAutofit fontScale="70000" lnSpcReduction="20000"/>
          </a:bodyPr>
          <a:lstStyle/>
          <a:p>
            <a:endParaRPr lang="ru-RU" dirty="0" smtClean="0"/>
          </a:p>
          <a:p>
            <a:r>
              <a:rPr lang="ru-RU" dirty="0" smtClean="0"/>
              <a:t>Мыс </a:t>
            </a:r>
            <a:r>
              <a:rPr lang="ru-RU" dirty="0" err="1" smtClean="0"/>
              <a:t>және </a:t>
            </a:r>
            <a:r>
              <a:rPr lang="ru-RU" dirty="0" smtClean="0"/>
              <a:t>мыс-никель </a:t>
            </a:r>
            <a:r>
              <a:rPr lang="ru-RU" dirty="0" err="1" smtClean="0"/>
              <a:t>штейндері</a:t>
            </a:r>
            <a:r>
              <a:rPr lang="ru-RU" dirty="0" smtClean="0"/>
              <a:t> </a:t>
            </a:r>
            <a:r>
              <a:rPr lang="ru-RU" dirty="0" err="1" smtClean="0"/>
              <a:t>асыл</a:t>
            </a:r>
            <a:r>
              <a:rPr lang="ru-RU" dirty="0" smtClean="0"/>
              <a:t> </a:t>
            </a:r>
            <a:r>
              <a:rPr lang="ru-RU" dirty="0" err="1" smtClean="0"/>
              <a:t>металдардың жақсы еріткіштері</a:t>
            </a:r>
            <a:r>
              <a:rPr lang="ru-RU" dirty="0" smtClean="0"/>
              <a:t> (</a:t>
            </a:r>
            <a:r>
              <a:rPr lang="ru-RU" dirty="0" err="1" smtClean="0"/>
              <a:t>коллекторлары</a:t>
            </a:r>
            <a:r>
              <a:rPr lang="ru-RU" dirty="0" smtClean="0"/>
              <a:t>) </a:t>
            </a:r>
            <a:r>
              <a:rPr lang="ru-RU" dirty="0" err="1" smtClean="0"/>
              <a:t>болып</a:t>
            </a:r>
            <a:r>
              <a:rPr lang="ru-RU" dirty="0" smtClean="0"/>
              <a:t> </a:t>
            </a:r>
            <a:r>
              <a:rPr lang="ru-RU" dirty="0" err="1" smtClean="0"/>
              <a:t>табылады</a:t>
            </a:r>
            <a:r>
              <a:rPr lang="ru-RU" dirty="0" smtClean="0"/>
              <a:t>. </a:t>
            </a:r>
            <a:r>
              <a:rPr lang="ru-RU" dirty="0" err="1" smtClean="0"/>
              <a:t>Сонымен</a:t>
            </a:r>
            <a:r>
              <a:rPr lang="ru-RU" dirty="0" smtClean="0"/>
              <a:t> </a:t>
            </a:r>
            <a:r>
              <a:rPr lang="ru-RU" dirty="0" err="1" smtClean="0"/>
              <a:t>қатар құрамында </a:t>
            </a:r>
            <a:r>
              <a:rPr lang="ru-RU" dirty="0" smtClean="0"/>
              <a:t>теллур </a:t>
            </a:r>
            <a:r>
              <a:rPr lang="ru-RU" dirty="0" err="1" smtClean="0"/>
              <a:t>және </a:t>
            </a:r>
            <a:r>
              <a:rPr lang="ru-RU" dirty="0" smtClean="0"/>
              <a:t>т.б. </a:t>
            </a:r>
            <a:r>
              <a:rPr lang="ru-RU" dirty="0" err="1" smtClean="0"/>
              <a:t>қоспалар (күшәлә, </a:t>
            </a:r>
            <a:r>
              <a:rPr lang="ru-RU" dirty="0" smtClean="0"/>
              <a:t>висмут, кадмий </a:t>
            </a:r>
            <a:r>
              <a:rPr lang="ru-RU" dirty="0" err="1" smtClean="0"/>
              <a:t>және </a:t>
            </a:r>
            <a:r>
              <a:rPr lang="ru-RU" dirty="0" smtClean="0"/>
              <a:t>т.б.) </a:t>
            </a:r>
            <a:r>
              <a:rPr lang="ru-RU" dirty="0" err="1" smtClean="0"/>
              <a:t>міндетті</a:t>
            </a:r>
            <a:r>
              <a:rPr lang="ru-RU" dirty="0" smtClean="0"/>
              <a:t> </a:t>
            </a:r>
            <a:r>
              <a:rPr lang="ru-RU" dirty="0" err="1" smtClean="0"/>
              <a:t>түрде болады</a:t>
            </a:r>
            <a:r>
              <a:rPr lang="ru-RU" dirty="0" smtClean="0"/>
              <a:t>. Никель </a:t>
            </a:r>
            <a:r>
              <a:rPr lang="ru-RU" dirty="0" err="1" smtClean="0"/>
              <a:t>штейндерде</a:t>
            </a:r>
            <a:r>
              <a:rPr lang="ru-RU" dirty="0" smtClean="0"/>
              <a:t> </a:t>
            </a:r>
            <a:r>
              <a:rPr lang="ru-RU" dirty="0" err="1" smtClean="0"/>
              <a:t>күкірт мөлшері өзгереді</a:t>
            </a:r>
            <a:r>
              <a:rPr lang="ru-RU" dirty="0" smtClean="0"/>
              <a:t>. </a:t>
            </a:r>
            <a:r>
              <a:rPr lang="ru-RU" dirty="0" err="1" smtClean="0"/>
              <a:t>Күкірт мөлшері балқытуы кезіндегі</a:t>
            </a:r>
            <a:r>
              <a:rPr lang="ru-RU" dirty="0" smtClean="0"/>
              <a:t> </a:t>
            </a:r>
            <a:r>
              <a:rPr lang="ru-RU" dirty="0" err="1" smtClean="0"/>
              <a:t>ферроникельдің (металдық темір</a:t>
            </a:r>
            <a:r>
              <a:rPr lang="ru-RU" dirty="0" smtClean="0"/>
              <a:t> мен никель </a:t>
            </a:r>
            <a:r>
              <a:rPr lang="ru-RU" dirty="0" err="1" smtClean="0"/>
              <a:t>қорытпасы</a:t>
            </a:r>
            <a:r>
              <a:rPr lang="ru-RU" dirty="0" smtClean="0"/>
              <a:t>) </a:t>
            </a:r>
            <a:r>
              <a:rPr lang="ru-RU" dirty="0" err="1" smtClean="0"/>
              <a:t>түзілген мөлшеріне байланысты</a:t>
            </a:r>
            <a:r>
              <a:rPr lang="ru-RU" dirty="0" smtClean="0"/>
              <a:t>. </a:t>
            </a:r>
            <a:r>
              <a:rPr lang="ru-RU" dirty="0" err="1" smtClean="0"/>
              <a:t>Штейннің металдану</a:t>
            </a:r>
            <a:r>
              <a:rPr lang="ru-RU" dirty="0" smtClean="0"/>
              <a:t> </a:t>
            </a:r>
            <a:r>
              <a:rPr lang="ru-RU" dirty="0" err="1" smtClean="0"/>
              <a:t>дәрежесі неғұрлым жоғары болса</a:t>
            </a:r>
            <a:r>
              <a:rPr lang="ru-RU" dirty="0" smtClean="0"/>
              <a:t>, </a:t>
            </a:r>
            <a:r>
              <a:rPr lang="ru-RU" dirty="0" err="1" smtClean="0"/>
              <a:t>соғұрлым күкірт мөлшері төмен болады</a:t>
            </a:r>
            <a:r>
              <a:rPr lang="ru-RU" dirty="0" smtClean="0"/>
              <a:t>. Никель </a:t>
            </a:r>
            <a:r>
              <a:rPr lang="ru-RU" dirty="0" err="1" smtClean="0"/>
              <a:t>штейндерде</a:t>
            </a:r>
            <a:r>
              <a:rPr lang="ru-RU" dirty="0" smtClean="0"/>
              <a:t> </a:t>
            </a:r>
            <a:r>
              <a:rPr lang="ru-RU" dirty="0" err="1" smtClean="0"/>
              <a:t>оттегі</a:t>
            </a:r>
            <a:r>
              <a:rPr lang="ru-RU" dirty="0" smtClean="0"/>
              <a:t> </a:t>
            </a:r>
            <a:r>
              <a:rPr lang="ru-RU" dirty="0" err="1" smtClean="0"/>
              <a:t>мөлшері жоқ деп</a:t>
            </a:r>
            <a:r>
              <a:rPr lang="ru-RU" dirty="0" smtClean="0"/>
              <a:t> </a:t>
            </a:r>
            <a:r>
              <a:rPr lang="ru-RU" dirty="0" err="1" smtClean="0"/>
              <a:t>айтуға болады</a:t>
            </a:r>
            <a:r>
              <a:rPr lang="ru-RU" dirty="0" smtClean="0"/>
              <a:t>. </a:t>
            </a:r>
          </a:p>
          <a:p>
            <a:r>
              <a:rPr lang="ru-RU" dirty="0" err="1" smtClean="0"/>
              <a:t>Штейндік</a:t>
            </a:r>
            <a:r>
              <a:rPr lang="ru-RU" dirty="0" smtClean="0"/>
              <a:t> </a:t>
            </a:r>
            <a:r>
              <a:rPr lang="ru-RU" dirty="0" err="1" smtClean="0"/>
              <a:t>балықымалар төмен мөлшердегі тұтқырлықпен ерекшеленеді</a:t>
            </a:r>
            <a:r>
              <a:rPr lang="ru-RU" dirty="0" smtClean="0"/>
              <a:t>. </a:t>
            </a:r>
            <a:r>
              <a:rPr lang="ru-RU" dirty="0" err="1" smtClean="0"/>
              <a:t>Температурасы</a:t>
            </a:r>
            <a:r>
              <a:rPr lang="ru-RU" dirty="0" smtClean="0"/>
              <a:t> (1200-1300°С) </a:t>
            </a:r>
            <a:r>
              <a:rPr lang="ru-RU" dirty="0" err="1" smtClean="0"/>
              <a:t>шамасында</a:t>
            </a:r>
            <a:r>
              <a:rPr lang="ru-RU" dirty="0" smtClean="0"/>
              <a:t> </a:t>
            </a:r>
            <a:r>
              <a:rPr lang="ru-RU" dirty="0" err="1" smtClean="0"/>
              <a:t>штейндік</a:t>
            </a:r>
            <a:r>
              <a:rPr lang="ru-RU" dirty="0" smtClean="0"/>
              <a:t> </a:t>
            </a:r>
            <a:r>
              <a:rPr lang="ru-RU" dirty="0" err="1" smtClean="0"/>
              <a:t>балқымалардың тұтқырлығы </a:t>
            </a:r>
            <a:r>
              <a:rPr lang="ru-RU" dirty="0" smtClean="0"/>
              <a:t>5·10</a:t>
            </a:r>
            <a:r>
              <a:rPr lang="ru-RU" baseline="30000" dirty="0" smtClean="0"/>
              <a:t>3</a:t>
            </a:r>
            <a:r>
              <a:rPr lang="ru-RU" dirty="0" smtClean="0"/>
              <a:t>Па·с </a:t>
            </a:r>
            <a:r>
              <a:rPr lang="ru-RU" dirty="0" err="1" smtClean="0"/>
              <a:t>аспайды</a:t>
            </a:r>
            <a:r>
              <a:rPr lang="ru-RU" dirty="0" smtClean="0"/>
              <a:t>. </a:t>
            </a:r>
          </a:p>
          <a:p>
            <a:r>
              <a:rPr lang="ru-RU" dirty="0" err="1" smtClean="0"/>
              <a:t>Штейндердің тұтқырлығы және құрамындағы күкірт </a:t>
            </a:r>
            <a:r>
              <a:rPr lang="ru-RU" dirty="0" smtClean="0"/>
              <a:t>пен </a:t>
            </a:r>
            <a:r>
              <a:rPr lang="ru-RU" dirty="0" err="1" smtClean="0"/>
              <a:t>темір</a:t>
            </a:r>
            <a:r>
              <a:rPr lang="ru-RU" dirty="0" smtClean="0"/>
              <a:t> </a:t>
            </a:r>
            <a:r>
              <a:rPr lang="ru-RU" dirty="0" err="1" smtClean="0"/>
              <a:t>мөлшері температураның жоғарлауымен төмендейді</a:t>
            </a:r>
            <a:r>
              <a:rPr lang="ru-RU" dirty="0" smtClean="0"/>
              <a:t>. </a:t>
            </a:r>
            <a:r>
              <a:rPr lang="ru-RU" dirty="0" err="1" smtClean="0"/>
              <a:t>Өте кедей</a:t>
            </a:r>
            <a:r>
              <a:rPr lang="ru-RU" dirty="0" smtClean="0"/>
              <a:t> </a:t>
            </a:r>
            <a:r>
              <a:rPr lang="ru-RU" dirty="0" err="1" smtClean="0"/>
              <a:t>штейндер</a:t>
            </a:r>
            <a:r>
              <a:rPr lang="ru-RU" dirty="0" smtClean="0"/>
              <a:t> </a:t>
            </a:r>
            <a:r>
              <a:rPr lang="ru-RU" dirty="0" err="1" smtClean="0"/>
              <a:t>сұйық болады</a:t>
            </a:r>
            <a:r>
              <a:rPr lang="ru-RU" dirty="0" smtClean="0"/>
              <a:t>, </a:t>
            </a:r>
            <a:r>
              <a:rPr lang="ru-RU" dirty="0" err="1" smtClean="0"/>
              <a:t>сондықтар олар</a:t>
            </a:r>
            <a:r>
              <a:rPr lang="ru-RU" dirty="0" smtClean="0"/>
              <a:t> </a:t>
            </a:r>
            <a:r>
              <a:rPr lang="ru-RU" dirty="0" err="1" smtClean="0"/>
              <a:t>шегендеудің жарықшақтарына және майда</a:t>
            </a:r>
            <a:r>
              <a:rPr lang="ru-RU" dirty="0" smtClean="0"/>
              <a:t> </a:t>
            </a:r>
            <a:r>
              <a:rPr lang="ru-RU" dirty="0" err="1" smtClean="0"/>
              <a:t>кеуектеріне</a:t>
            </a:r>
            <a:r>
              <a:rPr lang="ru-RU" dirty="0" smtClean="0"/>
              <a:t> </a:t>
            </a:r>
            <a:r>
              <a:rPr lang="ru-RU" dirty="0" err="1" smtClean="0"/>
              <a:t>өтіп кетеді</a:t>
            </a:r>
            <a:r>
              <a:rPr lang="ru-RU" dirty="0" smtClean="0"/>
              <a:t>.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4294967295"/>
          </p:nvPr>
        </p:nvPicPr>
        <p:blipFill>
          <a:blip r:embed="rId2"/>
          <a:srcRect l="56795" t="26833" r="4159" b="32129"/>
          <a:stretch>
            <a:fillRect/>
          </a:stretch>
        </p:blipFill>
        <p:spPr bwMode="auto">
          <a:xfrm>
            <a:off x="1000101" y="714355"/>
            <a:ext cx="7572428" cy="557214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4688" y="682519"/>
            <a:ext cx="8961808" cy="359772"/>
          </a:xfrm>
          <a:prstGeom prst="hexagon">
            <a:avLst/>
          </a:prstGeom>
          <a:blipFill>
            <a:blip r:embed="rId2" cstate="print"/>
            <a:stretch>
              <a:fillRect/>
            </a:stretch>
          </a:blipFill>
        </p:spPr>
        <p:txBody>
          <a:bodyPr wrap="square" lIns="0" tIns="0" rIns="0" bIns="0" rtlCol="0"/>
          <a:lstStyle/>
          <a:p>
            <a:endParaRPr sz="1803"/>
          </a:p>
        </p:txBody>
      </p:sp>
      <p:sp>
        <p:nvSpPr>
          <p:cNvPr id="2" name="Заголовок 1"/>
          <p:cNvSpPr>
            <a:spLocks noGrp="1"/>
          </p:cNvSpPr>
          <p:nvPr>
            <p:ph type="ctrTitle"/>
          </p:nvPr>
        </p:nvSpPr>
        <p:spPr>
          <a:xfrm>
            <a:off x="669392" y="682519"/>
            <a:ext cx="7772400" cy="389905"/>
          </a:xfrm>
        </p:spPr>
        <p:txBody>
          <a:bodyPr>
            <a:noAutofit/>
          </a:bodyPr>
          <a:lstStyle/>
          <a:p>
            <a:r>
              <a:rPr lang="kk-KZ" sz="2800" b="1" i="1" dirty="0" smtClean="0">
                <a:solidFill>
                  <a:schemeClr val="accent1">
                    <a:lumMod val="75000"/>
                  </a:schemeClr>
                </a:solidFill>
                <a:latin typeface="Arial" panose="020B0604020202020204" pitchFamily="34" charset="0"/>
                <a:ea typeface="+mn-ea"/>
                <a:cs typeface="Arial" panose="020B0604020202020204" pitchFamily="34" charset="0"/>
              </a:rPr>
              <a:t>Металлургиялық қож</a:t>
            </a:r>
            <a:endParaRPr lang="ru-RU" sz="2800" b="1" i="1" dirty="0">
              <a:solidFill>
                <a:schemeClr val="accent1">
                  <a:lumMod val="75000"/>
                </a:schemeClr>
              </a:solidFill>
              <a:latin typeface="Arial" panose="020B0604020202020204" pitchFamily="34" charset="0"/>
              <a:ea typeface="+mn-ea"/>
              <a:cs typeface="Arial" panose="020B0604020202020204" pitchFamily="34" charset="0"/>
            </a:endParaRPr>
          </a:p>
        </p:txBody>
      </p:sp>
      <p:sp>
        <p:nvSpPr>
          <p:cNvPr id="3" name="Подзаголовок 2"/>
          <p:cNvSpPr>
            <a:spLocks noGrp="1"/>
          </p:cNvSpPr>
          <p:nvPr>
            <p:ph type="subTitle" idx="1"/>
          </p:nvPr>
        </p:nvSpPr>
        <p:spPr>
          <a:xfrm>
            <a:off x="224524" y="1196752"/>
            <a:ext cx="8640960" cy="895284"/>
          </a:xfrm>
        </p:spPr>
        <p:txBody>
          <a:bodyPr>
            <a:noAutofit/>
          </a:bodyPr>
          <a:lstStyle/>
          <a:p>
            <a:r>
              <a:rPr lang="ru-RU" sz="2000" dirty="0" err="1" smtClean="0">
                <a:solidFill>
                  <a:schemeClr val="tx1"/>
                </a:solidFill>
              </a:rPr>
              <a:t>Қождар металлургиялық балқытудың екінші</a:t>
            </a:r>
            <a:r>
              <a:rPr lang="ru-RU" sz="2000" dirty="0" smtClean="0">
                <a:solidFill>
                  <a:schemeClr val="tx1"/>
                </a:solidFill>
              </a:rPr>
              <a:t> </a:t>
            </a:r>
            <a:r>
              <a:rPr lang="ru-RU" sz="2000" dirty="0" err="1" smtClean="0">
                <a:solidFill>
                  <a:schemeClr val="tx1"/>
                </a:solidFill>
              </a:rPr>
              <a:t>негізгі</a:t>
            </a:r>
            <a:r>
              <a:rPr lang="ru-RU" sz="2000" dirty="0" smtClean="0">
                <a:solidFill>
                  <a:schemeClr val="tx1"/>
                </a:solidFill>
              </a:rPr>
              <a:t> </a:t>
            </a:r>
            <a:r>
              <a:rPr lang="ru-RU" sz="2000" dirty="0" err="1" smtClean="0">
                <a:solidFill>
                  <a:schemeClr val="tx1"/>
                </a:solidFill>
              </a:rPr>
              <a:t>өнімі.</a:t>
            </a:r>
            <a:r>
              <a:rPr lang="ru-RU" sz="2000" dirty="0" smtClean="0">
                <a:solidFill>
                  <a:schemeClr val="tx1"/>
                </a:solidFill>
              </a:rPr>
              <a:t> </a:t>
            </a:r>
            <a:r>
              <a:rPr lang="ru-RU" sz="2000" dirty="0" err="1" smtClean="0">
                <a:solidFill>
                  <a:schemeClr val="tx1"/>
                </a:solidFill>
              </a:rPr>
              <a:t>Олар</a:t>
            </a:r>
            <a:r>
              <a:rPr lang="ru-RU" sz="2000" dirty="0" smtClean="0">
                <a:solidFill>
                  <a:schemeClr val="tx1"/>
                </a:solidFill>
              </a:rPr>
              <a:t> бос </a:t>
            </a:r>
            <a:r>
              <a:rPr lang="ru-RU" sz="2000" dirty="0" err="1" smtClean="0">
                <a:solidFill>
                  <a:schemeClr val="tx1"/>
                </a:solidFill>
              </a:rPr>
              <a:t>тау</a:t>
            </a:r>
            <a:r>
              <a:rPr lang="ru-RU" sz="2000" dirty="0" smtClean="0">
                <a:solidFill>
                  <a:schemeClr val="tx1"/>
                </a:solidFill>
              </a:rPr>
              <a:t> </a:t>
            </a:r>
            <a:r>
              <a:rPr lang="ru-RU" sz="2000" dirty="0" err="1" smtClean="0">
                <a:solidFill>
                  <a:schemeClr val="tx1"/>
                </a:solidFill>
              </a:rPr>
              <a:t>жынысының және флюстерінің қождану кезінде</a:t>
            </a:r>
            <a:r>
              <a:rPr lang="ru-RU" sz="2000" dirty="0" smtClean="0">
                <a:solidFill>
                  <a:schemeClr val="tx1"/>
                </a:solidFill>
              </a:rPr>
              <a:t> </a:t>
            </a:r>
            <a:r>
              <a:rPr lang="ru-RU" sz="2000" dirty="0" err="1" smtClean="0">
                <a:solidFill>
                  <a:schemeClr val="tx1"/>
                </a:solidFill>
              </a:rPr>
              <a:t>түзіледі</a:t>
            </a:r>
            <a:r>
              <a:rPr lang="ru-RU" sz="2000" dirty="0" smtClean="0">
                <a:solidFill>
                  <a:schemeClr val="tx1"/>
                </a:solidFill>
              </a:rPr>
              <a:t>, </a:t>
            </a:r>
            <a:r>
              <a:rPr lang="ru-RU" sz="2000" dirty="0" err="1" smtClean="0">
                <a:solidFill>
                  <a:schemeClr val="tx1"/>
                </a:solidFill>
              </a:rPr>
              <a:t>көбінде оксидтерден</a:t>
            </a:r>
            <a:r>
              <a:rPr lang="ru-RU" sz="2000" dirty="0" smtClean="0">
                <a:solidFill>
                  <a:schemeClr val="tx1"/>
                </a:solidFill>
              </a:rPr>
              <a:t> </a:t>
            </a:r>
            <a:r>
              <a:rPr lang="ru-RU" sz="2000" dirty="0" err="1" smtClean="0">
                <a:solidFill>
                  <a:schemeClr val="tx1"/>
                </a:solidFill>
              </a:rPr>
              <a:t>құралады</a:t>
            </a:r>
            <a:r>
              <a:rPr lang="ru-RU" sz="2000" dirty="0" smtClean="0">
                <a:solidFill>
                  <a:schemeClr val="tx1"/>
                </a:solidFill>
              </a:rPr>
              <a:t>. </a:t>
            </a:r>
            <a:r>
              <a:rPr lang="ru-RU" sz="2000" dirty="0" err="1" smtClean="0">
                <a:solidFill>
                  <a:schemeClr val="tx1"/>
                </a:solidFill>
              </a:rPr>
              <a:t>Көптеген зауыттық қождар құрамына қож түзуші компоненттер</a:t>
            </a:r>
            <a:r>
              <a:rPr lang="ru-RU" sz="2000" dirty="0" smtClean="0">
                <a:solidFill>
                  <a:schemeClr val="tx1"/>
                </a:solidFill>
              </a:rPr>
              <a:t> мен </a:t>
            </a:r>
            <a:r>
              <a:rPr lang="ru-RU" sz="2000" dirty="0" err="1" smtClean="0">
                <a:solidFill>
                  <a:schemeClr val="tx1"/>
                </a:solidFill>
              </a:rPr>
              <a:t>қатар бөліп алынатын</a:t>
            </a:r>
            <a:r>
              <a:rPr lang="ru-RU" sz="2000" dirty="0" smtClean="0">
                <a:solidFill>
                  <a:schemeClr val="tx1"/>
                </a:solidFill>
              </a:rPr>
              <a:t> </a:t>
            </a:r>
            <a:r>
              <a:rPr lang="ru-RU" sz="2000" dirty="0" err="1" smtClean="0">
                <a:solidFill>
                  <a:schemeClr val="tx1"/>
                </a:solidFill>
              </a:rPr>
              <a:t>металдар</a:t>
            </a:r>
            <a:r>
              <a:rPr lang="ru-RU" sz="2000" dirty="0" smtClean="0">
                <a:solidFill>
                  <a:schemeClr val="tx1"/>
                </a:solidFill>
              </a:rPr>
              <a:t> </a:t>
            </a:r>
            <a:r>
              <a:rPr lang="ru-RU" sz="2000" dirty="0" err="1" smtClean="0">
                <a:solidFill>
                  <a:schemeClr val="tx1"/>
                </a:solidFill>
              </a:rPr>
              <a:t>кіреді</a:t>
            </a:r>
            <a:r>
              <a:rPr lang="ru-RU" sz="2000" dirty="0" smtClean="0">
                <a:solidFill>
                  <a:schemeClr val="tx1"/>
                </a:solidFill>
              </a:rPr>
              <a:t>. </a:t>
            </a:r>
          </a:p>
          <a:p>
            <a:r>
              <a:rPr lang="ru-RU" sz="2000" dirty="0" err="1" smtClean="0">
                <a:solidFill>
                  <a:schemeClr val="tx1"/>
                </a:solidFill>
              </a:rPr>
              <a:t>Құрамында бағалы компоненттердің салыстырмалы</a:t>
            </a:r>
            <a:r>
              <a:rPr lang="ru-RU" sz="2000" dirty="0" smtClean="0">
                <a:solidFill>
                  <a:schemeClr val="tx1"/>
                </a:solidFill>
              </a:rPr>
              <a:t> </a:t>
            </a:r>
            <a:r>
              <a:rPr lang="ru-RU" sz="2000" dirty="0" err="1" smtClean="0">
                <a:solidFill>
                  <a:schemeClr val="tx1"/>
                </a:solidFill>
              </a:rPr>
              <a:t>түрде төмен құрамы </a:t>
            </a:r>
            <a:r>
              <a:rPr lang="ru-RU" sz="2000" dirty="0" smtClean="0">
                <a:solidFill>
                  <a:schemeClr val="tx1"/>
                </a:solidFill>
              </a:rPr>
              <a:t>бар </a:t>
            </a:r>
            <a:r>
              <a:rPr lang="ru-RU" sz="2000" dirty="0" err="1" smtClean="0">
                <a:solidFill>
                  <a:schemeClr val="tx1"/>
                </a:solidFill>
              </a:rPr>
              <a:t>кезде</a:t>
            </a:r>
            <a:r>
              <a:rPr lang="ru-RU" sz="2000" dirty="0" smtClean="0">
                <a:solidFill>
                  <a:schemeClr val="tx1"/>
                </a:solidFill>
              </a:rPr>
              <a:t>, </a:t>
            </a:r>
            <a:r>
              <a:rPr lang="ru-RU" sz="2000" dirty="0" err="1" smtClean="0">
                <a:solidFill>
                  <a:schemeClr val="tx1"/>
                </a:solidFill>
              </a:rPr>
              <a:t>кенді</a:t>
            </a:r>
            <a:r>
              <a:rPr lang="ru-RU" sz="2000" dirty="0" smtClean="0">
                <a:solidFill>
                  <a:schemeClr val="tx1"/>
                </a:solidFill>
              </a:rPr>
              <a:t> </a:t>
            </a:r>
            <a:r>
              <a:rPr lang="ru-RU" sz="2000" dirty="0" err="1" smtClean="0">
                <a:solidFill>
                  <a:schemeClr val="tx1"/>
                </a:solidFill>
              </a:rPr>
              <a:t>балқытудың көпшілігінде алынған қождар үйінді деп</a:t>
            </a:r>
            <a:r>
              <a:rPr lang="ru-RU" sz="2000" dirty="0" smtClean="0">
                <a:solidFill>
                  <a:schemeClr val="tx1"/>
                </a:solidFill>
              </a:rPr>
              <a:t> </a:t>
            </a:r>
            <a:r>
              <a:rPr lang="ru-RU" sz="2000" dirty="0" err="1" smtClean="0">
                <a:solidFill>
                  <a:schemeClr val="tx1"/>
                </a:solidFill>
              </a:rPr>
              <a:t>саналады</a:t>
            </a:r>
            <a:r>
              <a:rPr lang="ru-RU" sz="2000" dirty="0" smtClean="0">
                <a:solidFill>
                  <a:schemeClr val="tx1"/>
                </a:solidFill>
              </a:rPr>
              <a:t>, </a:t>
            </a:r>
            <a:r>
              <a:rPr lang="ru-RU" sz="2000" dirty="0" err="1" smtClean="0">
                <a:solidFill>
                  <a:schemeClr val="tx1"/>
                </a:solidFill>
              </a:rPr>
              <a:t>яғни </a:t>
            </a:r>
            <a:r>
              <a:rPr lang="ru-RU" sz="2000" dirty="0" smtClean="0">
                <a:solidFill>
                  <a:schemeClr val="tx1"/>
                </a:solidFill>
              </a:rPr>
              <a:t>металлургия </a:t>
            </a:r>
            <a:r>
              <a:rPr lang="ru-RU" sz="2000" dirty="0" err="1" smtClean="0">
                <a:solidFill>
                  <a:schemeClr val="tx1"/>
                </a:solidFill>
              </a:rPr>
              <a:t>өндірісінің </a:t>
            </a:r>
            <a:r>
              <a:rPr lang="ru-RU" sz="2000" i="1" dirty="0" err="1" smtClean="0">
                <a:solidFill>
                  <a:schemeClr val="tx1"/>
                </a:solidFill>
              </a:rPr>
              <a:t>қалдықтары</a:t>
            </a:r>
            <a:r>
              <a:rPr lang="ru-RU" sz="2000" dirty="0" err="1" smtClean="0">
                <a:solidFill>
                  <a:schemeClr val="tx1"/>
                </a:solidFill>
              </a:rPr>
              <a:t> болып</a:t>
            </a:r>
            <a:r>
              <a:rPr lang="ru-RU" sz="2000" dirty="0" smtClean="0">
                <a:solidFill>
                  <a:schemeClr val="tx1"/>
                </a:solidFill>
              </a:rPr>
              <a:t> </a:t>
            </a:r>
            <a:r>
              <a:rPr lang="ru-RU" sz="2000" dirty="0" err="1" smtClean="0">
                <a:solidFill>
                  <a:schemeClr val="tx1"/>
                </a:solidFill>
              </a:rPr>
              <a:t>табылады</a:t>
            </a:r>
            <a:r>
              <a:rPr lang="ru-RU" sz="2000" dirty="0" smtClean="0">
                <a:solidFill>
                  <a:schemeClr val="tx1"/>
                </a:solidFill>
              </a:rPr>
              <a:t>. </a:t>
            </a:r>
          </a:p>
          <a:p>
            <a:r>
              <a:rPr lang="ru-RU" sz="2000" dirty="0" err="1" smtClean="0">
                <a:solidFill>
                  <a:schemeClr val="tx1"/>
                </a:solidFill>
              </a:rPr>
              <a:t>Алайда</a:t>
            </a:r>
            <a:r>
              <a:rPr lang="ru-RU" sz="2000" dirty="0" smtClean="0">
                <a:solidFill>
                  <a:schemeClr val="tx1"/>
                </a:solidFill>
              </a:rPr>
              <a:t> </a:t>
            </a:r>
            <a:r>
              <a:rPr lang="ru-RU" sz="2000" dirty="0" err="1" smtClean="0">
                <a:solidFill>
                  <a:schemeClr val="tx1"/>
                </a:solidFill>
              </a:rPr>
              <a:t>қождарды </a:t>
            </a:r>
            <a:r>
              <a:rPr lang="ru-RU" sz="2000" dirty="0" smtClean="0">
                <a:solidFill>
                  <a:schemeClr val="tx1"/>
                </a:solidFill>
              </a:rPr>
              <a:t>тек </a:t>
            </a:r>
            <a:r>
              <a:rPr lang="ru-RU" sz="2000" dirty="0" err="1" smtClean="0">
                <a:solidFill>
                  <a:schemeClr val="tx1"/>
                </a:solidFill>
              </a:rPr>
              <a:t>шартты</a:t>
            </a:r>
            <a:r>
              <a:rPr lang="ru-RU" sz="2000" dirty="0" smtClean="0">
                <a:solidFill>
                  <a:schemeClr val="tx1"/>
                </a:solidFill>
              </a:rPr>
              <a:t> </a:t>
            </a:r>
            <a:r>
              <a:rPr lang="ru-RU" sz="2000" dirty="0" err="1" smtClean="0">
                <a:solidFill>
                  <a:schemeClr val="tx1"/>
                </a:solidFill>
              </a:rPr>
              <a:t>түрде үйінді ретінде</a:t>
            </a:r>
            <a:r>
              <a:rPr lang="ru-RU" sz="2000" dirty="0" smtClean="0">
                <a:solidFill>
                  <a:schemeClr val="tx1"/>
                </a:solidFill>
              </a:rPr>
              <a:t> </a:t>
            </a:r>
            <a:r>
              <a:rPr lang="ru-RU" sz="2000" dirty="0" err="1" smtClean="0">
                <a:solidFill>
                  <a:schemeClr val="tx1"/>
                </a:solidFill>
              </a:rPr>
              <a:t>қарастыруға болады</a:t>
            </a:r>
            <a:r>
              <a:rPr lang="ru-RU" sz="2000" dirty="0" smtClean="0">
                <a:solidFill>
                  <a:schemeClr val="tx1"/>
                </a:solidFill>
              </a:rPr>
              <a:t>. </a:t>
            </a:r>
            <a:r>
              <a:rPr lang="ru-RU" sz="2000" dirty="0" err="1" smtClean="0">
                <a:solidFill>
                  <a:schemeClr val="tx1"/>
                </a:solidFill>
              </a:rPr>
              <a:t>Металлургиялық технологияның дамуымен</a:t>
            </a:r>
            <a:r>
              <a:rPr lang="ru-RU" sz="2000" dirty="0" smtClean="0">
                <a:solidFill>
                  <a:schemeClr val="tx1"/>
                </a:solidFill>
              </a:rPr>
              <a:t> </a:t>
            </a:r>
            <a:r>
              <a:rPr lang="ru-RU" sz="2000" dirty="0" err="1" smtClean="0">
                <a:solidFill>
                  <a:schemeClr val="tx1"/>
                </a:solidFill>
              </a:rPr>
              <a:t>олар</a:t>
            </a:r>
            <a:r>
              <a:rPr lang="ru-RU" sz="2000" dirty="0" smtClean="0">
                <a:solidFill>
                  <a:schemeClr val="tx1"/>
                </a:solidFill>
              </a:rPr>
              <a:t> </a:t>
            </a:r>
            <a:r>
              <a:rPr lang="ru-RU" sz="2000" dirty="0" err="1" smtClean="0">
                <a:solidFill>
                  <a:schemeClr val="tx1"/>
                </a:solidFill>
              </a:rPr>
              <a:t>тағы </a:t>
            </a:r>
            <a:r>
              <a:rPr lang="ru-RU" sz="2000" dirty="0" smtClean="0">
                <a:solidFill>
                  <a:schemeClr val="tx1"/>
                </a:solidFill>
              </a:rPr>
              <a:t>да </a:t>
            </a:r>
            <a:r>
              <a:rPr lang="ru-RU" sz="2000" dirty="0" err="1" smtClean="0">
                <a:solidFill>
                  <a:schemeClr val="tx1"/>
                </a:solidFill>
              </a:rPr>
              <a:t>бірқатар түсті металдарды</a:t>
            </a:r>
            <a:r>
              <a:rPr lang="ru-RU" sz="2000" dirty="0" smtClean="0">
                <a:solidFill>
                  <a:schemeClr val="tx1"/>
                </a:solidFill>
              </a:rPr>
              <a:t>, </a:t>
            </a:r>
            <a:r>
              <a:rPr lang="ru-RU" sz="2000" dirty="0" err="1" smtClean="0">
                <a:solidFill>
                  <a:schemeClr val="tx1"/>
                </a:solidFill>
              </a:rPr>
              <a:t>сондай-ақ темірді</a:t>
            </a:r>
            <a:r>
              <a:rPr lang="ru-RU" sz="2000" dirty="0" smtClean="0">
                <a:solidFill>
                  <a:schemeClr val="tx1"/>
                </a:solidFill>
              </a:rPr>
              <a:t> </a:t>
            </a:r>
            <a:r>
              <a:rPr lang="ru-RU" sz="2000" dirty="0" err="1" smtClean="0">
                <a:solidFill>
                  <a:schemeClr val="tx1"/>
                </a:solidFill>
              </a:rPr>
              <a:t>және басқа да</a:t>
            </a:r>
            <a:r>
              <a:rPr lang="ru-RU" sz="2000" dirty="0" smtClean="0">
                <a:solidFill>
                  <a:schemeClr val="tx1"/>
                </a:solidFill>
              </a:rPr>
              <a:t> </a:t>
            </a:r>
            <a:r>
              <a:rPr lang="ru-RU" sz="2000" dirty="0" err="1" smtClean="0">
                <a:solidFill>
                  <a:schemeClr val="tx1"/>
                </a:solidFill>
              </a:rPr>
              <a:t>бағалы компоненттерді</a:t>
            </a:r>
            <a:r>
              <a:rPr lang="ru-RU" sz="2000" dirty="0" smtClean="0">
                <a:solidFill>
                  <a:schemeClr val="tx1"/>
                </a:solidFill>
              </a:rPr>
              <a:t> </a:t>
            </a:r>
            <a:r>
              <a:rPr lang="ru-RU" sz="2000" dirty="0" err="1" smtClean="0">
                <a:solidFill>
                  <a:schemeClr val="tx1"/>
                </a:solidFill>
              </a:rPr>
              <a:t>өндіру үшін құнды шикізат</a:t>
            </a:r>
            <a:r>
              <a:rPr lang="ru-RU" sz="2000" dirty="0" smtClean="0">
                <a:solidFill>
                  <a:schemeClr val="tx1"/>
                </a:solidFill>
              </a:rPr>
              <a:t> бола </a:t>
            </a:r>
            <a:r>
              <a:rPr lang="ru-RU" sz="2000" dirty="0" err="1" smtClean="0">
                <a:solidFill>
                  <a:schemeClr val="tx1"/>
                </a:solidFill>
              </a:rPr>
              <a:t>алады</a:t>
            </a:r>
            <a:r>
              <a:rPr lang="ru-RU" sz="2000" dirty="0" smtClean="0">
                <a:solidFill>
                  <a:schemeClr val="tx1"/>
                </a:solidFill>
              </a:rPr>
              <a:t>. </a:t>
            </a:r>
          </a:p>
          <a:p>
            <a:r>
              <a:rPr lang="ru-RU" sz="2000" dirty="0" err="1" smtClean="0">
                <a:solidFill>
                  <a:schemeClr val="tx1"/>
                </a:solidFill>
              </a:rPr>
              <a:t>Металлургиялық балқытудың жекелеген</a:t>
            </a:r>
            <a:r>
              <a:rPr lang="ru-RU" sz="2000" dirty="0" smtClean="0">
                <a:solidFill>
                  <a:schemeClr val="tx1"/>
                </a:solidFill>
              </a:rPr>
              <a:t> </a:t>
            </a:r>
            <a:r>
              <a:rPr lang="ru-RU" sz="2000" dirty="0" err="1" smtClean="0">
                <a:solidFill>
                  <a:schemeClr val="tx1"/>
                </a:solidFill>
              </a:rPr>
              <a:t>түрлерінде, әсіресе тазарту</a:t>
            </a:r>
            <a:r>
              <a:rPr lang="ru-RU" sz="2000" dirty="0" smtClean="0">
                <a:solidFill>
                  <a:schemeClr val="tx1"/>
                </a:solidFill>
              </a:rPr>
              <a:t> </a:t>
            </a:r>
            <a:r>
              <a:rPr lang="ru-RU" sz="2000" dirty="0" err="1" smtClean="0">
                <a:solidFill>
                  <a:schemeClr val="tx1"/>
                </a:solidFill>
              </a:rPr>
              <a:t>үрдістерінде алынатын</a:t>
            </a:r>
            <a:r>
              <a:rPr lang="ru-RU" sz="2000" dirty="0" smtClean="0">
                <a:solidFill>
                  <a:schemeClr val="tx1"/>
                </a:solidFill>
              </a:rPr>
              <a:t> </a:t>
            </a:r>
            <a:r>
              <a:rPr lang="ru-RU" sz="2000" dirty="0" err="1" smtClean="0">
                <a:solidFill>
                  <a:schemeClr val="tx1"/>
                </a:solidFill>
              </a:rPr>
              <a:t>қождар өте </a:t>
            </a:r>
            <a:r>
              <a:rPr lang="ru-RU" sz="2000" dirty="0" smtClean="0">
                <a:solidFill>
                  <a:schemeClr val="tx1"/>
                </a:solidFill>
              </a:rPr>
              <a:t>бай. </a:t>
            </a:r>
            <a:r>
              <a:rPr lang="ru-RU" sz="2000" dirty="0" err="1" smtClean="0">
                <a:solidFill>
                  <a:schemeClr val="tx1"/>
                </a:solidFill>
              </a:rPr>
              <a:t>Мұндай қождар міндетті</a:t>
            </a:r>
            <a:r>
              <a:rPr lang="ru-RU" sz="2000" dirty="0" smtClean="0">
                <a:solidFill>
                  <a:schemeClr val="tx1"/>
                </a:solidFill>
              </a:rPr>
              <a:t> </a:t>
            </a:r>
            <a:r>
              <a:rPr lang="ru-RU" sz="2000" dirty="0" err="1" smtClean="0">
                <a:solidFill>
                  <a:schemeClr val="tx1"/>
                </a:solidFill>
              </a:rPr>
              <a:t>түрде кедейлету</a:t>
            </a:r>
            <a:r>
              <a:rPr lang="ru-RU" sz="2000" dirty="0" smtClean="0">
                <a:solidFill>
                  <a:schemeClr val="tx1"/>
                </a:solidFill>
              </a:rPr>
              <a:t> </a:t>
            </a:r>
            <a:r>
              <a:rPr lang="ru-RU" sz="2000" dirty="0" err="1" smtClean="0">
                <a:solidFill>
                  <a:schemeClr val="tx1"/>
                </a:solidFill>
              </a:rPr>
              <a:t>үрдісін қажет етеді</a:t>
            </a:r>
            <a:r>
              <a:rPr lang="ru-RU" sz="2000" dirty="0" smtClean="0">
                <a:solidFill>
                  <a:schemeClr val="tx1"/>
                </a:solidFill>
              </a:rPr>
              <a:t>. </a:t>
            </a:r>
            <a:r>
              <a:rPr lang="ru-RU" sz="2000" dirty="0" err="1" smtClean="0">
                <a:solidFill>
                  <a:schemeClr val="tx1"/>
                </a:solidFill>
              </a:rPr>
              <a:t>Олар</a:t>
            </a:r>
            <a:r>
              <a:rPr lang="ru-RU" sz="2000" dirty="0" smtClean="0">
                <a:solidFill>
                  <a:schemeClr val="tx1"/>
                </a:solidFill>
              </a:rPr>
              <a:t> </a:t>
            </a:r>
            <a:r>
              <a:rPr lang="ru-RU" sz="2000" dirty="0" err="1" smtClean="0">
                <a:solidFill>
                  <a:schemeClr val="tx1"/>
                </a:solidFill>
              </a:rPr>
              <a:t>көбінесе негізгі</a:t>
            </a:r>
            <a:r>
              <a:rPr lang="ru-RU" sz="2000" dirty="0" smtClean="0">
                <a:solidFill>
                  <a:schemeClr val="tx1"/>
                </a:solidFill>
              </a:rPr>
              <a:t> </a:t>
            </a:r>
            <a:r>
              <a:rPr lang="ru-RU" sz="2000" dirty="0" err="1" smtClean="0">
                <a:solidFill>
                  <a:schemeClr val="tx1"/>
                </a:solidFill>
              </a:rPr>
              <a:t>металлургияның біреуінің қайта өңделген материалдары</a:t>
            </a:r>
            <a:r>
              <a:rPr lang="ru-RU" sz="2000" dirty="0" smtClean="0">
                <a:solidFill>
                  <a:schemeClr val="tx1"/>
                </a:solidFill>
              </a:rPr>
              <a:t> </a:t>
            </a:r>
            <a:r>
              <a:rPr lang="ru-RU" sz="2000" dirty="0" err="1" smtClean="0">
                <a:solidFill>
                  <a:schemeClr val="tx1"/>
                </a:solidFill>
              </a:rPr>
              <a:t>ретінде</a:t>
            </a:r>
            <a:r>
              <a:rPr lang="ru-RU" sz="2000" dirty="0" smtClean="0">
                <a:solidFill>
                  <a:schemeClr val="tx1"/>
                </a:solidFill>
              </a:rPr>
              <a:t> </a:t>
            </a:r>
            <a:r>
              <a:rPr lang="ru-RU" sz="2000" dirty="0" err="1" smtClean="0">
                <a:solidFill>
                  <a:schemeClr val="tx1"/>
                </a:solidFill>
              </a:rPr>
              <a:t>қолданылады немесе</a:t>
            </a:r>
            <a:r>
              <a:rPr lang="ru-RU" sz="2000" dirty="0" smtClean="0">
                <a:solidFill>
                  <a:schemeClr val="tx1"/>
                </a:solidFill>
              </a:rPr>
              <a:t> </a:t>
            </a:r>
            <a:r>
              <a:rPr lang="ru-RU" sz="2000" dirty="0" err="1" smtClean="0">
                <a:solidFill>
                  <a:schemeClr val="tx1"/>
                </a:solidFill>
              </a:rPr>
              <a:t>арнайы</a:t>
            </a:r>
            <a:r>
              <a:rPr lang="ru-RU" sz="2000" dirty="0" smtClean="0">
                <a:solidFill>
                  <a:schemeClr val="tx1"/>
                </a:solidFill>
              </a:rPr>
              <a:t> </a:t>
            </a:r>
            <a:r>
              <a:rPr lang="ru-RU" sz="2000" dirty="0" err="1" smtClean="0">
                <a:solidFill>
                  <a:schemeClr val="tx1"/>
                </a:solidFill>
              </a:rPr>
              <a:t>қайта өңдеуге жіберіледі</a:t>
            </a:r>
            <a:r>
              <a:rPr lang="ru-RU" sz="2000" dirty="0" smtClean="0">
                <a:solidFill>
                  <a:schemeClr val="tx1"/>
                </a:solidFill>
              </a:rPr>
              <a:t>. </a:t>
            </a:r>
          </a:p>
          <a:p>
            <a:pPr algn="just"/>
            <a:endParaRPr lang="kk-KZ" sz="2000" dirty="0" smtClean="0">
              <a:solidFill>
                <a:schemeClr val="accent1">
                  <a:lumMod val="50000"/>
                </a:schemeClr>
              </a:solidFill>
              <a:latin typeface="Arial" panose="020B0604020202020204" pitchFamily="34" charset="0"/>
              <a:cs typeface="Arial" panose="020B0604020202020204" pitchFamily="34" charset="0"/>
            </a:endParaRPr>
          </a:p>
        </p:txBody>
      </p:sp>
      <p:sp>
        <p:nvSpPr>
          <p:cNvPr id="4" name="Прямоугольник 3"/>
          <p:cNvSpPr/>
          <p:nvPr/>
        </p:nvSpPr>
        <p:spPr>
          <a:xfrm>
            <a:off x="2123728" y="223047"/>
            <a:ext cx="6912768" cy="369332"/>
          </a:xfrm>
          <a:prstGeom prst="rect">
            <a:avLst/>
          </a:prstGeom>
        </p:spPr>
        <p:txBody>
          <a:bodyPr wrap="square">
            <a:spAutoFit/>
          </a:bodyPr>
          <a:lstStyle/>
          <a:p>
            <a:pPr lvl="0" algn="r"/>
            <a:r>
              <a:rPr lang="ru-RU" b="1" dirty="0" smtClean="0">
                <a:solidFill>
                  <a:schemeClr val="accent1">
                    <a:lumMod val="75000"/>
                  </a:schemeClr>
                </a:solidFill>
                <a:latin typeface="Arial" panose="020B0604020202020204" pitchFamily="34" charset="0"/>
                <a:cs typeface="Arial" panose="020B0604020202020204" pitchFamily="34" charset="0"/>
              </a:rPr>
              <a:t>«Металлургия негіздері» курсы </a:t>
            </a:r>
            <a:endParaRPr lang="ru-RU" dirty="0">
              <a:solidFill>
                <a:schemeClr val="accent1">
                  <a:lumMod val="75000"/>
                </a:schemeClr>
              </a:solidFill>
              <a:latin typeface="Arial" panose="020B0604020202020204" pitchFamily="34" charset="0"/>
              <a:cs typeface="Arial" panose="020B0604020202020204" pitchFamily="34" charset="0"/>
            </a:endParaRPr>
          </a:p>
        </p:txBody>
      </p:sp>
      <p:pic>
        <p:nvPicPr>
          <p:cNvPr id="1026" name="Picture 2" descr="C:\Users\ZHONAL~1\AppData\Local\Temp\Rar$DRa0.541\логотип ВКГТУ им. Д. Серикбаева.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0"/>
            <a:ext cx="792088" cy="6729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AutoShape 2" descr="Пирометаллургия - процесс получения металло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4" descr="Теория :: Гидрометаллургические заводы"/>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2033106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785794"/>
            <a:ext cx="7929618" cy="5340369"/>
          </a:xfrm>
        </p:spPr>
        <p:txBody>
          <a:bodyPr>
            <a:normAutofit fontScale="62500" lnSpcReduction="20000"/>
          </a:bodyPr>
          <a:lstStyle/>
          <a:p>
            <a:r>
              <a:rPr lang="ru-RU" dirty="0" err="1" smtClean="0"/>
              <a:t>Түсті металдардың кендерін</a:t>
            </a:r>
            <a:r>
              <a:rPr lang="ru-RU" dirty="0" smtClean="0"/>
              <a:t> </a:t>
            </a:r>
            <a:r>
              <a:rPr lang="ru-RU" dirty="0" err="1" smtClean="0"/>
              <a:t>немесе</a:t>
            </a:r>
            <a:r>
              <a:rPr lang="ru-RU" dirty="0" smtClean="0"/>
              <a:t> </a:t>
            </a:r>
            <a:r>
              <a:rPr lang="ru-RU" dirty="0" err="1" smtClean="0"/>
              <a:t>концентраттарын</a:t>
            </a:r>
            <a:r>
              <a:rPr lang="ru-RU" dirty="0" smtClean="0"/>
              <a:t> </a:t>
            </a:r>
            <a:r>
              <a:rPr lang="ru-RU" dirty="0" err="1" smtClean="0"/>
              <a:t>балқытқанда қож шығымы шикіқұрам массасының кендік</a:t>
            </a:r>
            <a:r>
              <a:rPr lang="ru-RU" dirty="0" smtClean="0"/>
              <a:t> </a:t>
            </a:r>
            <a:r>
              <a:rPr lang="ru-RU" dirty="0" err="1" smtClean="0"/>
              <a:t>фракцияның </a:t>
            </a:r>
            <a:r>
              <a:rPr lang="ru-RU" dirty="0" smtClean="0"/>
              <a:t>60-</a:t>
            </a:r>
            <a:r>
              <a:rPr lang="kk-KZ" dirty="0" smtClean="0"/>
              <a:t>70</a:t>
            </a:r>
            <a:r>
              <a:rPr lang="ru-RU" dirty="0" smtClean="0"/>
              <a:t>% </a:t>
            </a:r>
            <a:r>
              <a:rPr lang="ru-RU" dirty="0" err="1" smtClean="0"/>
              <a:t>құрайды</a:t>
            </a:r>
            <a:r>
              <a:rPr lang="ru-RU" dirty="0" smtClean="0"/>
              <a:t> </a:t>
            </a:r>
          </a:p>
          <a:p>
            <a:r>
              <a:rPr lang="ru-RU" dirty="0" err="1" smtClean="0"/>
              <a:t>Көп мөлшерде флюстерді</a:t>
            </a:r>
            <a:r>
              <a:rPr lang="ru-RU" dirty="0" smtClean="0"/>
              <a:t> </a:t>
            </a:r>
            <a:r>
              <a:rPr lang="ru-RU" dirty="0" err="1" smtClean="0"/>
              <a:t>қосып, кедей</a:t>
            </a:r>
            <a:r>
              <a:rPr lang="ru-RU" dirty="0" smtClean="0"/>
              <a:t> </a:t>
            </a:r>
            <a:r>
              <a:rPr lang="ru-RU" dirty="0" err="1" smtClean="0"/>
              <a:t>кендерді</a:t>
            </a:r>
            <a:r>
              <a:rPr lang="ru-RU" dirty="0" smtClean="0"/>
              <a:t> </a:t>
            </a:r>
            <a:r>
              <a:rPr lang="ru-RU" dirty="0" err="1" smtClean="0"/>
              <a:t>балқыту кезінде</a:t>
            </a:r>
            <a:r>
              <a:rPr lang="ru-RU" dirty="0" smtClean="0"/>
              <a:t> </a:t>
            </a:r>
            <a:r>
              <a:rPr lang="ru-RU" dirty="0" err="1" smtClean="0"/>
              <a:t>қож шығымы </a:t>
            </a:r>
            <a:r>
              <a:rPr lang="ru-RU" dirty="0" smtClean="0"/>
              <a:t>100% </a:t>
            </a:r>
            <a:r>
              <a:rPr lang="ru-RU" dirty="0" err="1" smtClean="0"/>
              <a:t>болуы</a:t>
            </a:r>
            <a:r>
              <a:rPr lang="ru-RU" dirty="0" smtClean="0"/>
              <a:t> </a:t>
            </a:r>
            <a:r>
              <a:rPr lang="ru-RU" dirty="0" err="1" smtClean="0"/>
              <a:t>мүмкін</a:t>
            </a:r>
            <a:r>
              <a:rPr lang="ru-RU" dirty="0" smtClean="0"/>
              <a:t>. </a:t>
            </a:r>
          </a:p>
          <a:p>
            <a:r>
              <a:rPr lang="ru-RU" dirty="0" err="1" smtClean="0"/>
              <a:t>Кендік</a:t>
            </a:r>
            <a:r>
              <a:rPr lang="ru-RU" dirty="0" smtClean="0"/>
              <a:t> </a:t>
            </a:r>
            <a:r>
              <a:rPr lang="ru-RU" dirty="0" err="1" smtClean="0"/>
              <a:t>балқыту кезінде</a:t>
            </a:r>
            <a:r>
              <a:rPr lang="ru-RU" dirty="0" smtClean="0"/>
              <a:t> </a:t>
            </a:r>
            <a:r>
              <a:rPr lang="ru-RU" dirty="0" err="1" smtClean="0"/>
              <a:t>қождың рөлі орасан</a:t>
            </a:r>
            <a:r>
              <a:rPr lang="ru-RU" dirty="0" smtClean="0"/>
              <a:t> </a:t>
            </a:r>
            <a:r>
              <a:rPr lang="ru-RU" dirty="0" err="1" smtClean="0"/>
              <a:t>зор</a:t>
            </a:r>
            <a:r>
              <a:rPr lang="ru-RU" dirty="0" smtClean="0"/>
              <a:t>. </a:t>
            </a:r>
            <a:r>
              <a:rPr lang="ru-RU" dirty="0" err="1" smtClean="0"/>
              <a:t>Себебі</a:t>
            </a:r>
            <a:r>
              <a:rPr lang="ru-RU" dirty="0" smtClean="0"/>
              <a:t> </a:t>
            </a:r>
            <a:r>
              <a:rPr lang="ru-RU" dirty="0" err="1" smtClean="0"/>
              <a:t>ондай</a:t>
            </a:r>
            <a:r>
              <a:rPr lang="ru-RU" dirty="0" smtClean="0"/>
              <a:t> </a:t>
            </a:r>
            <a:r>
              <a:rPr lang="ru-RU" dirty="0" err="1" smtClean="0"/>
              <a:t>ортада</a:t>
            </a:r>
            <a:r>
              <a:rPr lang="ru-RU" dirty="0" smtClean="0"/>
              <a:t> </a:t>
            </a:r>
            <a:r>
              <a:rPr lang="ru-RU" dirty="0" err="1" smtClean="0"/>
              <a:t>негізгі</a:t>
            </a:r>
            <a:r>
              <a:rPr lang="ru-RU" dirty="0" smtClean="0"/>
              <a:t> </a:t>
            </a:r>
            <a:r>
              <a:rPr lang="ru-RU" dirty="0" err="1" smtClean="0"/>
              <a:t>физико-химиялық реакциялар</a:t>
            </a:r>
            <a:r>
              <a:rPr lang="ru-RU" dirty="0" smtClean="0"/>
              <a:t> </a:t>
            </a:r>
            <a:r>
              <a:rPr lang="ru-RU" dirty="0" err="1" smtClean="0"/>
              <a:t>жүреді, металы</a:t>
            </a:r>
            <a:r>
              <a:rPr lang="ru-RU" dirty="0" smtClean="0"/>
              <a:t> бар </a:t>
            </a:r>
            <a:r>
              <a:rPr lang="ru-RU" dirty="0" err="1" smtClean="0"/>
              <a:t>өнім және </a:t>
            </a:r>
            <a:r>
              <a:rPr lang="ru-RU" dirty="0" smtClean="0"/>
              <a:t>кож </a:t>
            </a:r>
            <a:r>
              <a:rPr lang="ru-RU" dirty="0" err="1" smtClean="0"/>
              <a:t>түзіледі</a:t>
            </a:r>
            <a:r>
              <a:rPr lang="ru-RU" dirty="0" smtClean="0"/>
              <a:t>, </a:t>
            </a:r>
            <a:r>
              <a:rPr lang="ru-RU" dirty="0" err="1" smtClean="0"/>
              <a:t>балқытудың сұйық өнімдері бөлінеді</a:t>
            </a:r>
            <a:r>
              <a:rPr lang="ru-RU" dirty="0" smtClean="0"/>
              <a:t>. </a:t>
            </a:r>
          </a:p>
          <a:p>
            <a:r>
              <a:rPr lang="ru-RU" dirty="0" err="1" smtClean="0"/>
              <a:t>Қождардың массасы</a:t>
            </a:r>
            <a:r>
              <a:rPr lang="ru-RU" dirty="0" smtClean="0"/>
              <a:t> мен </a:t>
            </a:r>
            <a:r>
              <a:rPr lang="ru-RU" dirty="0" err="1" smtClean="0"/>
              <a:t>қасиеттері балқыту кезіндегі</a:t>
            </a:r>
            <a:r>
              <a:rPr lang="ru-RU" dirty="0" smtClean="0"/>
              <a:t> </a:t>
            </a:r>
            <a:r>
              <a:rPr lang="ru-RU" dirty="0" err="1" smtClean="0"/>
              <a:t>жылу</a:t>
            </a:r>
            <a:r>
              <a:rPr lang="ru-RU" dirty="0" smtClean="0"/>
              <a:t> </a:t>
            </a:r>
            <a:r>
              <a:rPr lang="ru-RU" dirty="0" err="1" smtClean="0"/>
              <a:t>шығынын анықтайды және балқытудың соңғы параметрлеріне</a:t>
            </a:r>
            <a:r>
              <a:rPr lang="ru-RU" dirty="0" smtClean="0"/>
              <a:t> </a:t>
            </a:r>
            <a:r>
              <a:rPr lang="ru-RU" dirty="0" err="1" smtClean="0"/>
              <a:t>өте үлкен</a:t>
            </a:r>
            <a:r>
              <a:rPr lang="ru-RU" dirty="0" smtClean="0"/>
              <a:t>, </a:t>
            </a:r>
            <a:r>
              <a:rPr lang="ru-RU" dirty="0" err="1" smtClean="0"/>
              <a:t>көбінесе шешуші</a:t>
            </a:r>
            <a:r>
              <a:rPr lang="ru-RU" dirty="0" smtClean="0"/>
              <a:t> </a:t>
            </a:r>
            <a:r>
              <a:rPr lang="ru-RU" dirty="0" err="1" smtClean="0"/>
              <a:t>әсер етеді</a:t>
            </a:r>
            <a:r>
              <a:rPr lang="ru-RU" dirty="0" smtClean="0"/>
              <a:t>. </a:t>
            </a:r>
          </a:p>
          <a:p>
            <a:r>
              <a:rPr lang="ru-RU" dirty="0" err="1" smtClean="0"/>
              <a:t>Металдар</a:t>
            </a:r>
            <a:r>
              <a:rPr lang="ru-RU" dirty="0" smtClean="0"/>
              <a:t> </a:t>
            </a:r>
            <a:r>
              <a:rPr lang="ru-RU" dirty="0" err="1" smtClean="0"/>
              <a:t>оксидтерінің қождануымен, штейннің қождық балқымасында жартылай</a:t>
            </a:r>
            <a:r>
              <a:rPr lang="ru-RU" dirty="0" smtClean="0"/>
              <a:t> </a:t>
            </a:r>
            <a:r>
              <a:rPr lang="ru-RU" dirty="0" err="1" smtClean="0"/>
              <a:t>еруінің (электрохимиялық жоғалымдар</a:t>
            </a:r>
            <a:r>
              <a:rPr lang="ru-RU" dirty="0" smtClean="0"/>
              <a:t>), </a:t>
            </a:r>
            <a:r>
              <a:rPr lang="ru-RU" dirty="0" err="1" smtClean="0"/>
              <a:t>қождағы сульфидтік</a:t>
            </a:r>
            <a:r>
              <a:rPr lang="ru-RU" dirty="0" smtClean="0"/>
              <a:t> </a:t>
            </a:r>
            <a:r>
              <a:rPr lang="ru-RU" dirty="0" err="1" smtClean="0"/>
              <a:t>немесе</a:t>
            </a:r>
            <a:r>
              <a:rPr lang="ru-RU" dirty="0" smtClean="0"/>
              <a:t> </a:t>
            </a:r>
            <a:r>
              <a:rPr lang="ru-RU" dirty="0" err="1" smtClean="0"/>
              <a:t>металдық тамшыларының оралуы</a:t>
            </a:r>
            <a:r>
              <a:rPr lang="ru-RU" dirty="0" smtClean="0"/>
              <a:t> </a:t>
            </a:r>
            <a:r>
              <a:rPr lang="ru-RU" dirty="0" err="1" smtClean="0"/>
              <a:t>(механикалық жоғалымдар</a:t>
            </a:r>
            <a:r>
              <a:rPr lang="ru-RU" dirty="0" smtClean="0"/>
              <a:t>) </a:t>
            </a:r>
            <a:r>
              <a:rPr lang="ru-RU" dirty="0" err="1" smtClean="0"/>
              <a:t>нәтижесінде қождармен бірге</a:t>
            </a:r>
            <a:r>
              <a:rPr lang="ru-RU" dirty="0" smtClean="0"/>
              <a:t> </a:t>
            </a:r>
            <a:r>
              <a:rPr lang="ru-RU" dirty="0" err="1" smtClean="0"/>
              <a:t>бағалы металлдардың жоғалуы байқалады.</a:t>
            </a:r>
            <a:r>
              <a:rPr lang="ru-RU" dirty="0" smtClean="0"/>
              <a:t> </a:t>
            </a:r>
            <a:r>
              <a:rPr lang="ru-RU" dirty="0" err="1" smtClean="0"/>
              <a:t>Әрібір металлургиялық үрдісті жүзеге асыру</a:t>
            </a:r>
            <a:r>
              <a:rPr lang="ru-RU" dirty="0" smtClean="0"/>
              <a:t> </a:t>
            </a:r>
            <a:r>
              <a:rPr lang="ru-RU" dirty="0" err="1" smtClean="0"/>
              <a:t>үшін қолданылатын құрал-жабдықтарын және арнайы</a:t>
            </a:r>
            <a:r>
              <a:rPr lang="ru-RU" dirty="0" smtClean="0"/>
              <a:t> </a:t>
            </a:r>
            <a:r>
              <a:rPr lang="ru-RU" dirty="0" err="1" smtClean="0"/>
              <a:t>түрде қождардың оптималды</a:t>
            </a:r>
            <a:r>
              <a:rPr lang="ru-RU" dirty="0" smtClean="0"/>
              <a:t> </a:t>
            </a:r>
            <a:r>
              <a:rPr lang="ru-RU" dirty="0" err="1" smtClean="0"/>
              <a:t>құрамы таңдалады, ол</a:t>
            </a:r>
            <a:r>
              <a:rPr lang="ru-RU" dirty="0" smtClean="0"/>
              <a:t> </a:t>
            </a:r>
            <a:r>
              <a:rPr lang="ru-RU" dirty="0" err="1" smtClean="0"/>
              <a:t>міндетті</a:t>
            </a:r>
            <a:r>
              <a:rPr lang="ru-RU" dirty="0" smtClean="0"/>
              <a:t> </a:t>
            </a:r>
            <a:r>
              <a:rPr lang="ru-RU" dirty="0" err="1" smtClean="0"/>
              <a:t>түрде технологиялық және экономикалық талаптарға сай</a:t>
            </a:r>
            <a:r>
              <a:rPr lang="ru-RU" dirty="0" smtClean="0"/>
              <a:t> болу </a:t>
            </a:r>
            <a:r>
              <a:rPr lang="ru-RU" dirty="0" err="1" smtClean="0"/>
              <a:t>керек</a:t>
            </a:r>
            <a:r>
              <a:rPr lang="ru-RU" dirty="0" smtClean="0"/>
              <a:t>.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71472" y="500042"/>
            <a:ext cx="7658128" cy="5626121"/>
          </a:xfrm>
        </p:spPr>
        <p:txBody>
          <a:bodyPr>
            <a:normAutofit fontScale="62500" lnSpcReduction="20000"/>
          </a:bodyPr>
          <a:lstStyle/>
          <a:p>
            <a:r>
              <a:rPr lang="ru-RU" dirty="0" err="1" smtClean="0"/>
              <a:t>Кейде</a:t>
            </a:r>
            <a:r>
              <a:rPr lang="ru-RU" dirty="0" smtClean="0"/>
              <a:t> </a:t>
            </a:r>
            <a:r>
              <a:rPr lang="ru-RU" dirty="0" err="1" smtClean="0"/>
              <a:t>бастапқы шикізатты</a:t>
            </a:r>
            <a:r>
              <a:rPr lang="ru-RU" dirty="0" smtClean="0"/>
              <a:t> </a:t>
            </a:r>
            <a:r>
              <a:rPr lang="ru-RU" dirty="0" err="1" smtClean="0"/>
              <a:t>балқыту оптималды</a:t>
            </a:r>
            <a:r>
              <a:rPr lang="ru-RU" dirty="0" smtClean="0"/>
              <a:t> </a:t>
            </a:r>
            <a:r>
              <a:rPr lang="ru-RU" dirty="0" err="1" smtClean="0"/>
              <a:t>құрамды қождардың алуын</a:t>
            </a:r>
            <a:r>
              <a:rPr lang="ru-RU" dirty="0" smtClean="0"/>
              <a:t> </a:t>
            </a:r>
            <a:r>
              <a:rPr lang="ru-RU" dirty="0" err="1" smtClean="0"/>
              <a:t>қамтамасыз етпейді</a:t>
            </a:r>
            <a:r>
              <a:rPr lang="ru-RU" dirty="0" smtClean="0"/>
              <a:t>. </a:t>
            </a:r>
            <a:r>
              <a:rPr lang="ru-RU" dirty="0" err="1" smtClean="0"/>
              <a:t>Көптеген жағдайларда алынған қождардың құрамын түзетуге </a:t>
            </a:r>
            <a:r>
              <a:rPr lang="ru-RU" dirty="0" smtClean="0"/>
              <a:t>тура </a:t>
            </a:r>
            <a:r>
              <a:rPr lang="ru-RU" dirty="0" err="1" smtClean="0"/>
              <a:t>келеді</a:t>
            </a:r>
            <a:r>
              <a:rPr lang="ru-RU" dirty="0" smtClean="0"/>
              <a:t>. </a:t>
            </a:r>
            <a:r>
              <a:rPr lang="ru-RU" dirty="0" err="1" smtClean="0"/>
              <a:t>Оңтайлыға жақындату үшін қож құрамын түзету бастапқы ағынға тиісті</a:t>
            </a:r>
            <a:r>
              <a:rPr lang="ru-RU" dirty="0" smtClean="0"/>
              <a:t> </a:t>
            </a:r>
            <a:r>
              <a:rPr lang="ru-RU" dirty="0" err="1" smtClean="0"/>
              <a:t>ағындарды </a:t>
            </a:r>
            <a:r>
              <a:rPr lang="ru-RU" dirty="0" smtClean="0"/>
              <a:t>- </a:t>
            </a:r>
            <a:r>
              <a:rPr lang="ru-RU" dirty="0" err="1" smtClean="0"/>
              <a:t>минералды</a:t>
            </a:r>
            <a:r>
              <a:rPr lang="ru-RU" dirty="0" smtClean="0"/>
              <a:t> </a:t>
            </a:r>
            <a:r>
              <a:rPr lang="ru-RU" dirty="0" err="1" smtClean="0"/>
              <a:t>қоспаларды енгізу</a:t>
            </a:r>
            <a:r>
              <a:rPr lang="ru-RU" dirty="0" smtClean="0"/>
              <a:t> </a:t>
            </a:r>
            <a:r>
              <a:rPr lang="ru-RU" dirty="0" err="1" smtClean="0"/>
              <a:t>арқылы жүзеге асырылады</a:t>
            </a:r>
            <a:r>
              <a:rPr lang="ru-RU" dirty="0" smtClean="0"/>
              <a:t>. </a:t>
            </a:r>
            <a:r>
              <a:rPr lang="ru-RU" dirty="0" err="1" smtClean="0"/>
              <a:t>Егер</a:t>
            </a:r>
            <a:r>
              <a:rPr lang="ru-RU" dirty="0" smtClean="0"/>
              <a:t> </a:t>
            </a:r>
            <a:r>
              <a:rPr lang="ru-RU" dirty="0" err="1" smtClean="0"/>
              <a:t>қождың оңтайлы құрамына флюстер</a:t>
            </a:r>
            <a:r>
              <a:rPr lang="ru-RU" dirty="0" smtClean="0"/>
              <a:t> </a:t>
            </a:r>
            <a:r>
              <a:rPr lang="ru-RU" dirty="0" err="1" smtClean="0"/>
              <a:t>қоспай-ақ қол жеткізілсе</a:t>
            </a:r>
            <a:r>
              <a:rPr lang="ru-RU" dirty="0" smtClean="0"/>
              <a:t>, </a:t>
            </a:r>
            <a:r>
              <a:rPr lang="ru-RU" dirty="0" err="1" smtClean="0"/>
              <a:t>онда</a:t>
            </a:r>
            <a:r>
              <a:rPr lang="ru-RU" dirty="0" smtClean="0"/>
              <a:t> </a:t>
            </a:r>
            <a:r>
              <a:rPr lang="ru-RU" dirty="0" err="1" smtClean="0"/>
              <a:t>өңделген шикіқұрам </a:t>
            </a:r>
            <a:r>
              <a:rPr lang="ru-RU" dirty="0" smtClean="0"/>
              <a:t>мен </a:t>
            </a:r>
            <a:r>
              <a:rPr lang="ru-RU" dirty="0" err="1" smtClean="0"/>
              <a:t>алынған қож өздігінен ериді</a:t>
            </a:r>
            <a:r>
              <a:rPr lang="ru-RU" dirty="0" smtClean="0"/>
              <a:t> </a:t>
            </a:r>
            <a:r>
              <a:rPr lang="ru-RU" dirty="0" err="1" smtClean="0"/>
              <a:t>деп</a:t>
            </a:r>
            <a:r>
              <a:rPr lang="ru-RU" dirty="0" smtClean="0"/>
              <a:t> </a:t>
            </a:r>
            <a:r>
              <a:rPr lang="ru-RU" dirty="0" err="1" smtClean="0"/>
              <a:t>аталады</a:t>
            </a:r>
            <a:r>
              <a:rPr lang="ru-RU" dirty="0" smtClean="0"/>
              <a:t>. </a:t>
            </a:r>
          </a:p>
          <a:p>
            <a:r>
              <a:rPr lang="ru-RU" dirty="0" err="1" smtClean="0"/>
              <a:t>Көптеген жағдайларда флюстер</a:t>
            </a:r>
            <a:r>
              <a:rPr lang="ru-RU" dirty="0" smtClean="0"/>
              <a:t> </a:t>
            </a:r>
            <a:r>
              <a:rPr lang="ru-RU" dirty="0" err="1" smtClean="0"/>
              <a:t>қоспай оңтайлы құрамдағы қождарды алу</a:t>
            </a:r>
            <a:r>
              <a:rPr lang="ru-RU" dirty="0" smtClean="0"/>
              <a:t> </a:t>
            </a:r>
            <a:r>
              <a:rPr lang="ru-RU" dirty="0" err="1" smtClean="0"/>
              <a:t>мүмкін еместігіне</a:t>
            </a:r>
            <a:r>
              <a:rPr lang="ru-RU" dirty="0" smtClean="0"/>
              <a:t> </a:t>
            </a:r>
            <a:r>
              <a:rPr lang="ru-RU" dirty="0" err="1" smtClean="0"/>
              <a:t>қарамастан, флюстерді</a:t>
            </a:r>
            <a:r>
              <a:rPr lang="ru-RU" dirty="0" smtClean="0"/>
              <a:t> </a:t>
            </a:r>
            <a:r>
              <a:rPr lang="ru-RU" dirty="0" err="1" smtClean="0"/>
              <a:t>қолдану орынды</a:t>
            </a:r>
            <a:r>
              <a:rPr lang="ru-RU" dirty="0" smtClean="0"/>
              <a:t> </a:t>
            </a:r>
            <a:r>
              <a:rPr lang="ru-RU" dirty="0" err="1" smtClean="0"/>
              <a:t>болуы</a:t>
            </a:r>
            <a:r>
              <a:rPr lang="ru-RU" dirty="0" smtClean="0"/>
              <a:t> </a:t>
            </a:r>
            <a:r>
              <a:rPr lang="ru-RU" dirty="0" err="1" smtClean="0"/>
              <a:t>керек</a:t>
            </a:r>
            <a:r>
              <a:rPr lang="ru-RU" dirty="0" smtClean="0"/>
              <a:t>. </a:t>
            </a:r>
            <a:r>
              <a:rPr lang="ru-RU" dirty="0" err="1" smtClean="0"/>
              <a:t>Флюстерді</a:t>
            </a:r>
            <a:r>
              <a:rPr lang="ru-RU" dirty="0" smtClean="0"/>
              <a:t> </a:t>
            </a:r>
            <a:r>
              <a:rPr lang="ru-RU" dirty="0" err="1" smtClean="0"/>
              <a:t>көп мөлшерде қосу әрдайым жөнді емес</a:t>
            </a:r>
            <a:r>
              <a:rPr lang="ru-RU" dirty="0" smtClean="0"/>
              <a:t>, </a:t>
            </a:r>
            <a:r>
              <a:rPr lang="ru-RU" dirty="0" err="1" smtClean="0"/>
              <a:t>өйткені бұл кендік</a:t>
            </a:r>
            <a:r>
              <a:rPr lang="ru-RU" dirty="0" smtClean="0"/>
              <a:t> </a:t>
            </a:r>
            <a:r>
              <a:rPr lang="ru-RU" dirty="0" err="1" smtClean="0"/>
              <a:t>материалдарды</a:t>
            </a:r>
            <a:r>
              <a:rPr lang="ru-RU" dirty="0" smtClean="0"/>
              <a:t> </a:t>
            </a:r>
            <a:r>
              <a:rPr lang="ru-RU" dirty="0" err="1" smtClean="0"/>
              <a:t>балқытуға арналған пештердің өнімділігінің төмендеуіне, қождардыі шығымының жоғарылауына және олармен</a:t>
            </a:r>
            <a:r>
              <a:rPr lang="ru-RU" dirty="0" smtClean="0"/>
              <a:t> </a:t>
            </a:r>
            <a:r>
              <a:rPr lang="ru-RU" dirty="0" err="1" smtClean="0"/>
              <a:t>алынатын</a:t>
            </a:r>
            <a:r>
              <a:rPr lang="ru-RU" dirty="0" smtClean="0"/>
              <a:t> </a:t>
            </a:r>
            <a:r>
              <a:rPr lang="ru-RU" dirty="0" err="1" smtClean="0"/>
              <a:t>металдардың соңғы абсолюттік</a:t>
            </a:r>
            <a:r>
              <a:rPr lang="ru-RU" dirty="0" smtClean="0"/>
              <a:t> </a:t>
            </a:r>
            <a:r>
              <a:rPr lang="ru-RU" dirty="0" err="1" smtClean="0"/>
              <a:t>жоғалымдарына, отынның немесе</a:t>
            </a:r>
            <a:r>
              <a:rPr lang="ru-RU" dirty="0" smtClean="0"/>
              <a:t> </a:t>
            </a:r>
            <a:r>
              <a:rPr lang="ru-RU" dirty="0" err="1" smtClean="0"/>
              <a:t>электр</a:t>
            </a:r>
            <a:r>
              <a:rPr lang="ru-RU" dirty="0" smtClean="0"/>
              <a:t> </a:t>
            </a:r>
            <a:r>
              <a:rPr lang="ru-RU" dirty="0" err="1" smtClean="0"/>
              <a:t>энергиясының тұтынылуының және жалпы</a:t>
            </a:r>
            <a:r>
              <a:rPr lang="ru-RU" dirty="0" smtClean="0"/>
              <a:t> </a:t>
            </a:r>
            <a:r>
              <a:rPr lang="ru-RU" dirty="0" err="1" smtClean="0"/>
              <a:t>балқытуға шығындардың артуына</a:t>
            </a:r>
            <a:r>
              <a:rPr lang="ru-RU" dirty="0" smtClean="0"/>
              <a:t> </a:t>
            </a:r>
            <a:r>
              <a:rPr lang="ru-RU" dirty="0" err="1" smtClean="0"/>
              <a:t>әкеледі.</a:t>
            </a:r>
            <a:r>
              <a:rPr lang="ru-RU" dirty="0" smtClean="0"/>
              <a:t> </a:t>
            </a:r>
          </a:p>
          <a:p>
            <a:r>
              <a:rPr lang="ru-RU" dirty="0" err="1" smtClean="0"/>
              <a:t>Түсті металдар</a:t>
            </a:r>
            <a:r>
              <a:rPr lang="ru-RU" dirty="0" smtClean="0"/>
              <a:t> </a:t>
            </a:r>
            <a:r>
              <a:rPr lang="ru-RU" dirty="0" err="1" smtClean="0"/>
              <a:t>қождарының негізгі</a:t>
            </a:r>
            <a:r>
              <a:rPr lang="ru-RU" dirty="0" smtClean="0"/>
              <a:t> </a:t>
            </a:r>
            <a:r>
              <a:rPr lang="ru-RU" dirty="0" err="1" smtClean="0"/>
              <a:t>компоненттері</a:t>
            </a:r>
            <a:r>
              <a:rPr lang="ru-RU" dirty="0" smtClean="0"/>
              <a:t> SiO</a:t>
            </a:r>
            <a:r>
              <a:rPr lang="ru-RU" baseline="-25000" dirty="0" smtClean="0"/>
              <a:t>2</a:t>
            </a:r>
            <a:r>
              <a:rPr lang="ru-RU" dirty="0" smtClean="0"/>
              <a:t>, </a:t>
            </a:r>
            <a:r>
              <a:rPr lang="ru-RU" dirty="0" err="1" smtClean="0"/>
              <a:t>FeO</a:t>
            </a:r>
            <a:r>
              <a:rPr lang="ru-RU" dirty="0" smtClean="0"/>
              <a:t> </a:t>
            </a:r>
            <a:r>
              <a:rPr lang="ru-RU" dirty="0" err="1" smtClean="0"/>
              <a:t>және CaO</a:t>
            </a:r>
            <a:r>
              <a:rPr lang="ru-RU" dirty="0" smtClean="0"/>
              <a:t>. </a:t>
            </a:r>
            <a:r>
              <a:rPr lang="ru-RU" dirty="0" err="1" smtClean="0"/>
              <a:t>Жалпы</a:t>
            </a:r>
            <a:r>
              <a:rPr lang="ru-RU" dirty="0" smtClean="0"/>
              <a:t> осы </a:t>
            </a:r>
            <a:r>
              <a:rPr lang="ru-RU" dirty="0" err="1" smtClean="0"/>
              <a:t>негізгі</a:t>
            </a:r>
            <a:r>
              <a:rPr lang="ru-RU" dirty="0" smtClean="0"/>
              <a:t> </a:t>
            </a:r>
            <a:r>
              <a:rPr lang="ru-RU" dirty="0" err="1" smtClean="0"/>
              <a:t>үш оксидтерінің қосылысы </a:t>
            </a:r>
            <a:r>
              <a:rPr lang="ru-RU" dirty="0" smtClean="0"/>
              <a:t>70-тен 90 -95% </a:t>
            </a:r>
            <a:r>
              <a:rPr lang="ru-RU" dirty="0" err="1" smtClean="0"/>
              <a:t>өзгеруі мүмкін</a:t>
            </a:r>
            <a:r>
              <a:rPr lang="ru-RU" dirty="0" smtClean="0"/>
              <a:t>. </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428604"/>
            <a:ext cx="8286808" cy="6072230"/>
          </a:xfrm>
        </p:spPr>
        <p:txBody>
          <a:bodyPr>
            <a:normAutofit fontScale="25000" lnSpcReduction="20000"/>
          </a:bodyPr>
          <a:lstStyle/>
          <a:p>
            <a:r>
              <a:rPr lang="ru-RU" sz="6200" dirty="0" err="1" smtClean="0"/>
              <a:t>Өңделетін шикізатқа және қолданылатын технологияға байланысты</a:t>
            </a:r>
            <a:r>
              <a:rPr lang="ru-RU" sz="6200" dirty="0" smtClean="0"/>
              <a:t> </a:t>
            </a:r>
            <a:r>
              <a:rPr lang="ru-RU" sz="6200" dirty="0" err="1" smtClean="0"/>
              <a:t>металлургиялық қождарда </a:t>
            </a:r>
            <a:r>
              <a:rPr lang="ru-RU" sz="6200" dirty="0" smtClean="0"/>
              <a:t>Al</a:t>
            </a:r>
            <a:r>
              <a:rPr lang="ru-RU" sz="6200" baseline="-25000" dirty="0" smtClean="0"/>
              <a:t>2</a:t>
            </a:r>
            <a:r>
              <a:rPr lang="ru-RU" sz="6200" dirty="0" smtClean="0"/>
              <a:t>O</a:t>
            </a:r>
            <a:r>
              <a:rPr lang="ru-RU" sz="6200" baseline="-25000" dirty="0" smtClean="0"/>
              <a:t>3</a:t>
            </a:r>
            <a:r>
              <a:rPr lang="ru-RU" sz="6200" dirty="0" smtClean="0"/>
              <a:t> </a:t>
            </a:r>
            <a:r>
              <a:rPr lang="ru-RU" sz="6200" dirty="0" err="1" smtClean="0"/>
              <a:t>MgO</a:t>
            </a:r>
            <a:r>
              <a:rPr lang="ru-RU" sz="6200" dirty="0" smtClean="0"/>
              <a:t> Fe</a:t>
            </a:r>
            <a:r>
              <a:rPr lang="ru-RU" sz="6200" baseline="-25000" dirty="0" smtClean="0"/>
              <a:t>3</a:t>
            </a:r>
            <a:r>
              <a:rPr lang="ru-RU" sz="6200" dirty="0" smtClean="0"/>
              <a:t>O</a:t>
            </a:r>
            <a:r>
              <a:rPr lang="ru-RU" sz="6200" baseline="-25000" dirty="0" smtClean="0"/>
              <a:t>4</a:t>
            </a:r>
            <a:r>
              <a:rPr lang="ru-RU" sz="6200" dirty="0" smtClean="0"/>
              <a:t> </a:t>
            </a:r>
            <a:r>
              <a:rPr lang="ru-RU" sz="6200" dirty="0" err="1" smtClean="0"/>
              <a:t>ZnO</a:t>
            </a:r>
            <a:r>
              <a:rPr lang="ru-RU" sz="6200" dirty="0" smtClean="0"/>
              <a:t> </a:t>
            </a:r>
            <a:r>
              <a:rPr lang="ru-RU" sz="6200" dirty="0" err="1" smtClean="0"/>
              <a:t>және </a:t>
            </a:r>
            <a:r>
              <a:rPr lang="ru-RU" sz="6200" dirty="0" smtClean="0"/>
              <a:t>т.б. </a:t>
            </a:r>
            <a:r>
              <a:rPr lang="ru-RU" sz="6200" dirty="0" err="1" smtClean="0"/>
              <a:t>оксидтер</a:t>
            </a:r>
            <a:r>
              <a:rPr lang="ru-RU" sz="6200" dirty="0" smtClean="0"/>
              <a:t> </a:t>
            </a:r>
            <a:r>
              <a:rPr lang="ru-RU" sz="6200" dirty="0" err="1" smtClean="0"/>
              <a:t>болуы</a:t>
            </a:r>
            <a:r>
              <a:rPr lang="ru-RU" sz="6200" dirty="0" smtClean="0"/>
              <a:t> </a:t>
            </a:r>
            <a:r>
              <a:rPr lang="ru-RU" sz="6200" dirty="0" err="1" smtClean="0"/>
              <a:t>мүмкін.</a:t>
            </a:r>
            <a:r>
              <a:rPr lang="ru-RU" sz="6200" dirty="0" smtClean="0"/>
              <a:t> </a:t>
            </a:r>
          </a:p>
          <a:p>
            <a:r>
              <a:rPr lang="ru-RU" sz="6200" dirty="0" err="1" smtClean="0"/>
              <a:t>Балқыту көрсеткіштеріне қожды балқымаларының негізгі</a:t>
            </a:r>
            <a:r>
              <a:rPr lang="ru-RU" sz="6200" dirty="0" smtClean="0"/>
              <a:t> </a:t>
            </a:r>
            <a:r>
              <a:rPr lang="ru-RU" sz="6200" dirty="0" err="1" smtClean="0"/>
              <a:t>физико-химиялық қаситтері, яғни балқыту дәрежесі, тұтқырлық, тығыздық, қождағы </a:t>
            </a:r>
            <a:r>
              <a:rPr lang="ru-RU" sz="6200" dirty="0" smtClean="0"/>
              <a:t>металлы бар </a:t>
            </a:r>
            <a:r>
              <a:rPr lang="ru-RU" sz="6200" dirty="0" err="1" smtClean="0"/>
              <a:t>өнімнің </a:t>
            </a:r>
            <a:r>
              <a:rPr lang="ru-RU" sz="6200" dirty="0" smtClean="0"/>
              <a:t>еру </a:t>
            </a:r>
            <a:r>
              <a:rPr lang="ru-RU" sz="6200" dirty="0" err="1" smtClean="0"/>
              <a:t>қасиеті</a:t>
            </a:r>
            <a:r>
              <a:rPr lang="ru-RU" sz="6200" dirty="0" smtClean="0"/>
              <a:t>, </a:t>
            </a:r>
            <a:r>
              <a:rPr lang="ru-RU" sz="6200" dirty="0" err="1" smtClean="0"/>
              <a:t>және беттік</a:t>
            </a:r>
            <a:r>
              <a:rPr lang="ru-RU" sz="6200" dirty="0" smtClean="0"/>
              <a:t> </a:t>
            </a:r>
            <a:r>
              <a:rPr lang="ru-RU" sz="6200" dirty="0" err="1" smtClean="0"/>
              <a:t>қаситтері әсерін тигізеді</a:t>
            </a:r>
            <a:r>
              <a:rPr lang="ru-RU" sz="6200" dirty="0" smtClean="0"/>
              <a:t>. </a:t>
            </a:r>
          </a:p>
          <a:p>
            <a:r>
              <a:rPr lang="ru-RU" sz="6200" dirty="0" err="1" smtClean="0"/>
              <a:t>Қождардың балқымалылығы деп</a:t>
            </a:r>
            <a:r>
              <a:rPr lang="ru-RU" sz="6200" dirty="0" smtClean="0"/>
              <a:t> </a:t>
            </a:r>
            <a:r>
              <a:rPr lang="ru-RU" sz="6200" dirty="0" err="1" smtClean="0"/>
              <a:t>қож балқымасы жеткілікті</a:t>
            </a:r>
            <a:r>
              <a:rPr lang="ru-RU" sz="6200" dirty="0" smtClean="0"/>
              <a:t> </a:t>
            </a:r>
            <a:r>
              <a:rPr lang="ru-RU" sz="6200" dirty="0" err="1" smtClean="0"/>
              <a:t>сұйықтыққа айналатын</a:t>
            </a:r>
            <a:r>
              <a:rPr lang="ru-RU" sz="6200" dirty="0" smtClean="0"/>
              <a:t> </a:t>
            </a:r>
            <a:r>
              <a:rPr lang="ru-RU" sz="6200" dirty="0" err="1" smtClean="0"/>
              <a:t>температураны</a:t>
            </a:r>
            <a:r>
              <a:rPr lang="ru-RU" sz="6200" dirty="0" smtClean="0"/>
              <a:t> </a:t>
            </a:r>
            <a:r>
              <a:rPr lang="ru-RU" sz="6200" dirty="0" err="1" smtClean="0"/>
              <a:t>түсінеді, яғни тұтқырлығы төмен </a:t>
            </a:r>
            <a:r>
              <a:rPr lang="ru-RU" sz="6200" dirty="0" smtClean="0"/>
              <a:t>болу </a:t>
            </a:r>
            <a:r>
              <a:rPr lang="ru-RU" sz="6200" dirty="0" err="1" smtClean="0"/>
              <a:t>керек</a:t>
            </a:r>
            <a:r>
              <a:rPr lang="ru-RU" sz="6200" dirty="0" smtClean="0"/>
              <a:t>. </a:t>
            </a:r>
            <a:r>
              <a:rPr lang="ru-RU" sz="6200" dirty="0" err="1" smtClean="0"/>
              <a:t>Кейде</a:t>
            </a:r>
            <a:r>
              <a:rPr lang="ru-RU" sz="6200" dirty="0" smtClean="0"/>
              <a:t> </a:t>
            </a:r>
            <a:r>
              <a:rPr lang="ru-RU" sz="6200" dirty="0" err="1" smtClean="0"/>
              <a:t>әдебиетте және тәжірибеде қарапайымдылық үшін балқымалықты қождың балқу температурасы</a:t>
            </a:r>
            <a:r>
              <a:rPr lang="ru-RU" sz="6200" dirty="0" smtClean="0"/>
              <a:t> </a:t>
            </a:r>
            <a:r>
              <a:rPr lang="ru-RU" sz="6200" dirty="0" err="1" smtClean="0"/>
              <a:t>деп</a:t>
            </a:r>
            <a:r>
              <a:rPr lang="ru-RU" sz="6200" dirty="0" smtClean="0"/>
              <a:t> </a:t>
            </a:r>
            <a:r>
              <a:rPr lang="ru-RU" sz="6200" dirty="0" err="1" smtClean="0"/>
              <a:t>атайды</a:t>
            </a:r>
            <a:r>
              <a:rPr lang="ru-RU" sz="6200" dirty="0" smtClean="0"/>
              <a:t>. </a:t>
            </a:r>
            <a:r>
              <a:rPr lang="ru-RU" sz="6200" dirty="0" err="1" smtClean="0"/>
              <a:t>Шындығында, қожбелгілі бір</a:t>
            </a:r>
            <a:r>
              <a:rPr lang="ru-RU" sz="6200" dirty="0" smtClean="0"/>
              <a:t> </a:t>
            </a:r>
            <a:r>
              <a:rPr lang="ru-RU" sz="6200" dirty="0" err="1" smtClean="0"/>
              <a:t>Қождардың балқымалылығы деп</a:t>
            </a:r>
            <a:r>
              <a:rPr lang="ru-RU" sz="6200" dirty="0" smtClean="0"/>
              <a:t> </a:t>
            </a:r>
            <a:r>
              <a:rPr lang="ru-RU" sz="6200" dirty="0" err="1" smtClean="0"/>
              <a:t>қож балқымасы жеткілікті</a:t>
            </a:r>
            <a:r>
              <a:rPr lang="ru-RU" sz="6200" dirty="0" smtClean="0"/>
              <a:t> </a:t>
            </a:r>
            <a:r>
              <a:rPr lang="ru-RU" sz="6200" dirty="0" err="1" smtClean="0"/>
              <a:t>сұйықтыққа айналатын</a:t>
            </a:r>
            <a:r>
              <a:rPr lang="ru-RU" sz="6200" dirty="0" smtClean="0"/>
              <a:t> </a:t>
            </a:r>
            <a:r>
              <a:rPr lang="ru-RU" sz="6200" dirty="0" err="1" smtClean="0"/>
              <a:t>температураны</a:t>
            </a:r>
            <a:r>
              <a:rPr lang="ru-RU" sz="6200" dirty="0" smtClean="0"/>
              <a:t> </a:t>
            </a:r>
            <a:r>
              <a:rPr lang="ru-RU" sz="6200" dirty="0" err="1" smtClean="0"/>
              <a:t>түсінеді, яғни.</a:t>
            </a:r>
            <a:r>
              <a:rPr lang="ru-RU" sz="6200" dirty="0" smtClean="0"/>
              <a:t> </a:t>
            </a:r>
            <a:r>
              <a:rPr lang="ru-RU" sz="6200" dirty="0" err="1" smtClean="0"/>
              <a:t>тұтқырлығы төмен.</a:t>
            </a:r>
            <a:r>
              <a:rPr lang="ru-RU" sz="6200" dirty="0" smtClean="0"/>
              <a:t> </a:t>
            </a:r>
            <a:r>
              <a:rPr lang="ru-RU" sz="6200" dirty="0" err="1" smtClean="0"/>
              <a:t>Кейде</a:t>
            </a:r>
            <a:r>
              <a:rPr lang="ru-RU" sz="6200" dirty="0" smtClean="0"/>
              <a:t> </a:t>
            </a:r>
            <a:r>
              <a:rPr lang="ru-RU" sz="6200" dirty="0" err="1" smtClean="0"/>
              <a:t>әдебиетте және тәжірибеде қарапайымдылық үшін балқымалықты шлактардың балқу температурасы</a:t>
            </a:r>
            <a:r>
              <a:rPr lang="ru-RU" sz="6200" dirty="0" smtClean="0"/>
              <a:t> </a:t>
            </a:r>
            <a:r>
              <a:rPr lang="ru-RU" sz="6200" dirty="0" err="1" smtClean="0"/>
              <a:t>деп</a:t>
            </a:r>
            <a:r>
              <a:rPr lang="ru-RU" sz="6200" dirty="0" smtClean="0"/>
              <a:t> </a:t>
            </a:r>
            <a:r>
              <a:rPr lang="ru-RU" sz="6200" dirty="0" err="1" smtClean="0"/>
              <a:t>атайды</a:t>
            </a:r>
            <a:r>
              <a:rPr lang="ru-RU" sz="6200" dirty="0" smtClean="0"/>
              <a:t>. </a:t>
            </a:r>
            <a:r>
              <a:rPr lang="ru-RU" sz="6200" dirty="0" err="1" smtClean="0"/>
              <a:t>Шындығында, қождардың белгілі</a:t>
            </a:r>
            <a:r>
              <a:rPr lang="ru-RU" sz="6200" dirty="0" smtClean="0"/>
              <a:t> </a:t>
            </a:r>
            <a:r>
              <a:rPr lang="ru-RU" sz="6200" dirty="0" err="1" smtClean="0"/>
              <a:t>бір</a:t>
            </a:r>
            <a:r>
              <a:rPr lang="ru-RU" sz="6200" dirty="0" smtClean="0"/>
              <a:t> </a:t>
            </a:r>
            <a:r>
              <a:rPr lang="ru-RU" sz="6200" dirty="0" err="1" smtClean="0"/>
              <a:t>балқу температурасы</a:t>
            </a:r>
            <a:r>
              <a:rPr lang="ru-RU" sz="6200" dirty="0" smtClean="0"/>
              <a:t> </a:t>
            </a:r>
            <a:r>
              <a:rPr lang="ru-RU" sz="6200" dirty="0" err="1" smtClean="0"/>
              <a:t>болмайды</a:t>
            </a:r>
            <a:r>
              <a:rPr lang="ru-RU" sz="6200" dirty="0" smtClean="0"/>
              <a:t> </a:t>
            </a:r>
            <a:r>
              <a:rPr lang="ru-RU" sz="6200" dirty="0" err="1" smtClean="0"/>
              <a:t>және </a:t>
            </a:r>
            <a:r>
              <a:rPr lang="ru-RU" sz="6200" dirty="0" smtClean="0"/>
              <a:t>температура </a:t>
            </a:r>
            <a:r>
              <a:rPr lang="ru-RU" sz="6200" dirty="0" err="1" smtClean="0"/>
              <a:t>аралығында</a:t>
            </a:r>
            <a:r>
              <a:rPr lang="ru-RU" sz="6200" dirty="0" smtClean="0"/>
              <a:t>, </a:t>
            </a:r>
            <a:r>
              <a:rPr lang="ru-RU" sz="6200" dirty="0" err="1" smtClean="0"/>
              <a:t>кейде</a:t>
            </a:r>
            <a:r>
              <a:rPr lang="ru-RU" sz="6200" dirty="0" smtClean="0"/>
              <a:t> </a:t>
            </a:r>
            <a:r>
              <a:rPr lang="ru-RU" sz="6200" dirty="0" err="1" smtClean="0"/>
              <a:t>ондаған </a:t>
            </a:r>
            <a:r>
              <a:rPr lang="ru-RU" sz="6200" dirty="0" smtClean="0"/>
              <a:t>градус </a:t>
            </a:r>
            <a:r>
              <a:rPr lang="ru-RU" sz="6200" dirty="0" err="1" smtClean="0"/>
              <a:t>балқып кетеді</a:t>
            </a:r>
            <a:r>
              <a:rPr lang="ru-RU" sz="6200" dirty="0" smtClean="0"/>
              <a:t>, </a:t>
            </a:r>
            <a:r>
              <a:rPr lang="ru-RU" sz="6200" dirty="0" err="1" smtClean="0"/>
              <a:t>балқу температурасы</a:t>
            </a:r>
            <a:r>
              <a:rPr lang="ru-RU" sz="6200" dirty="0" smtClean="0"/>
              <a:t> </a:t>
            </a:r>
            <a:r>
              <a:rPr lang="ru-RU" sz="6200" dirty="0" err="1" smtClean="0"/>
              <a:t>болмайды</a:t>
            </a:r>
            <a:r>
              <a:rPr lang="ru-RU" sz="6200" dirty="0" smtClean="0"/>
              <a:t> </a:t>
            </a:r>
            <a:r>
              <a:rPr lang="ru-RU" sz="6200" dirty="0" err="1" smtClean="0"/>
              <a:t>және </a:t>
            </a:r>
            <a:r>
              <a:rPr lang="ru-RU" sz="6200" dirty="0" smtClean="0"/>
              <a:t>температура </a:t>
            </a:r>
            <a:r>
              <a:rPr lang="ru-RU" sz="6200" dirty="0" err="1" smtClean="0"/>
              <a:t>аралығында</a:t>
            </a:r>
            <a:r>
              <a:rPr lang="ru-RU" sz="6200" dirty="0" smtClean="0"/>
              <a:t>, </a:t>
            </a:r>
            <a:r>
              <a:rPr lang="ru-RU" sz="6200" dirty="0" err="1" smtClean="0"/>
              <a:t>кейде</a:t>
            </a:r>
            <a:r>
              <a:rPr lang="ru-RU" sz="6200" dirty="0" smtClean="0"/>
              <a:t> </a:t>
            </a:r>
            <a:r>
              <a:rPr lang="ru-RU" sz="6200" dirty="0" err="1" smtClean="0"/>
              <a:t>ондаған </a:t>
            </a:r>
            <a:r>
              <a:rPr lang="ru-RU" sz="6200" dirty="0" smtClean="0"/>
              <a:t>градус </a:t>
            </a:r>
            <a:r>
              <a:rPr lang="ru-RU" sz="6200" dirty="0" err="1" smtClean="0"/>
              <a:t>балқып кетеді</a:t>
            </a:r>
            <a:r>
              <a:rPr lang="ru-RU" sz="6200" dirty="0" smtClean="0"/>
              <a:t>. </a:t>
            </a:r>
          </a:p>
          <a:p>
            <a:r>
              <a:rPr lang="ru-RU" sz="6200" dirty="0" err="1" smtClean="0"/>
              <a:t>Металлургиялық үрдістерге арналған қождардың маңызды физикалық-химиялық қасиеттерінің барлық алуан</a:t>
            </a:r>
            <a:r>
              <a:rPr lang="ru-RU" sz="6200" dirty="0" smtClean="0"/>
              <a:t> </a:t>
            </a:r>
            <a:r>
              <a:rPr lang="ru-RU" sz="6200" dirty="0" err="1" smtClean="0"/>
              <a:t>түрлілігі олардың құрамы </a:t>
            </a:r>
            <a:r>
              <a:rPr lang="ru-RU" sz="6200" dirty="0" smtClean="0"/>
              <a:t>мен </a:t>
            </a:r>
            <a:r>
              <a:rPr lang="ru-RU" sz="6200" dirty="0" err="1" smtClean="0"/>
              <a:t>температурасының функциясы</a:t>
            </a:r>
            <a:r>
              <a:rPr lang="ru-RU" sz="6200" dirty="0" smtClean="0"/>
              <a:t> </a:t>
            </a:r>
            <a:r>
              <a:rPr lang="ru-RU" sz="6200" dirty="0" err="1" smtClean="0"/>
              <a:t>болып</a:t>
            </a:r>
            <a:r>
              <a:rPr lang="ru-RU" sz="6200" dirty="0" smtClean="0"/>
              <a:t> </a:t>
            </a:r>
            <a:r>
              <a:rPr lang="ru-RU" sz="6200" dirty="0" err="1" smtClean="0"/>
              <a:t>табылады</a:t>
            </a:r>
            <a:r>
              <a:rPr lang="ru-RU" sz="6200" dirty="0" smtClean="0"/>
              <a:t> </a:t>
            </a:r>
            <a:r>
              <a:rPr lang="ru-RU" sz="6200" dirty="0" err="1" smtClean="0"/>
              <a:t>және олардың балқытылған күйіндегі құрылымымен анықталады</a:t>
            </a:r>
            <a:r>
              <a:rPr lang="ru-RU" sz="6200" dirty="0" smtClean="0"/>
              <a:t>. </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428596" y="357166"/>
            <a:ext cx="8358246" cy="5768997"/>
          </a:xfrm>
        </p:spPr>
        <p:txBody>
          <a:bodyPr>
            <a:normAutofit fontScale="62500" lnSpcReduction="20000"/>
          </a:bodyPr>
          <a:lstStyle/>
          <a:p>
            <a:r>
              <a:rPr lang="ru-RU" dirty="0" err="1" smtClean="0"/>
              <a:t>Қождардың балқымалылығы белгілі</a:t>
            </a:r>
            <a:r>
              <a:rPr lang="ru-RU" dirty="0" smtClean="0"/>
              <a:t> </a:t>
            </a:r>
            <a:r>
              <a:rPr lang="ru-RU" dirty="0" err="1" smtClean="0"/>
              <a:t>бір</a:t>
            </a:r>
            <a:r>
              <a:rPr lang="ru-RU" dirty="0" smtClean="0"/>
              <a:t> </a:t>
            </a:r>
            <a:r>
              <a:rPr lang="ru-RU" dirty="0" err="1" smtClean="0"/>
              <a:t>металлургиялық үрдіс үшін минималды</a:t>
            </a:r>
            <a:r>
              <a:rPr lang="ru-RU" dirty="0" smtClean="0"/>
              <a:t> </a:t>
            </a:r>
            <a:r>
              <a:rPr lang="ru-RU" dirty="0" err="1" smtClean="0"/>
              <a:t>қолайлы болуы</a:t>
            </a:r>
            <a:r>
              <a:rPr lang="ru-RU" dirty="0" smtClean="0"/>
              <a:t> </a:t>
            </a:r>
            <a:r>
              <a:rPr lang="ru-RU" dirty="0" err="1" smtClean="0"/>
              <a:t>керек</a:t>
            </a:r>
            <a:r>
              <a:rPr lang="ru-RU" dirty="0" smtClean="0"/>
              <a:t>. </a:t>
            </a:r>
            <a:r>
              <a:rPr lang="ru-RU" dirty="0" err="1" smtClean="0"/>
              <a:t>Қож балқитын </a:t>
            </a:r>
            <a:r>
              <a:rPr lang="ru-RU" dirty="0" smtClean="0"/>
              <a:t>температура </a:t>
            </a:r>
            <a:r>
              <a:rPr lang="ru-RU" dirty="0" err="1" smtClean="0"/>
              <a:t>неғұрлым төмен болса</a:t>
            </a:r>
            <a:r>
              <a:rPr lang="ru-RU" dirty="0" smtClean="0"/>
              <a:t>, </a:t>
            </a:r>
            <a:r>
              <a:rPr lang="ru-RU" dirty="0" err="1" smtClean="0"/>
              <a:t>пештің өнімділігі соғұрлым жоғары болады</a:t>
            </a:r>
            <a:r>
              <a:rPr lang="ru-RU" dirty="0" smtClean="0"/>
              <a:t> </a:t>
            </a:r>
            <a:r>
              <a:rPr lang="ru-RU" dirty="0" err="1" smtClean="0"/>
              <a:t>және жылу</a:t>
            </a:r>
            <a:r>
              <a:rPr lang="ru-RU" dirty="0" smtClean="0"/>
              <a:t> </a:t>
            </a:r>
            <a:r>
              <a:rPr lang="ru-RU" dirty="0" err="1" smtClean="0"/>
              <a:t>энергиясының шығыны </a:t>
            </a:r>
            <a:r>
              <a:rPr lang="ru-RU" dirty="0" smtClean="0"/>
              <a:t>аз </a:t>
            </a:r>
            <a:r>
              <a:rPr lang="ru-RU" dirty="0" err="1" smtClean="0"/>
              <a:t>болады</a:t>
            </a:r>
            <a:r>
              <a:rPr lang="ru-RU" dirty="0" smtClean="0"/>
              <a:t>. </a:t>
            </a:r>
            <a:r>
              <a:rPr lang="ru-RU" dirty="0" err="1" smtClean="0"/>
              <a:t>Қож түзілуіне жол</a:t>
            </a:r>
            <a:r>
              <a:rPr lang="ru-RU" dirty="0" smtClean="0"/>
              <a:t> </a:t>
            </a:r>
            <a:r>
              <a:rPr lang="ru-RU" dirty="0" err="1" smtClean="0"/>
              <a:t>берілмейтін</a:t>
            </a:r>
            <a:r>
              <a:rPr lang="ru-RU" dirty="0" smtClean="0"/>
              <a:t> </a:t>
            </a:r>
            <a:r>
              <a:rPr lang="ru-RU" dirty="0" err="1" smtClean="0"/>
              <a:t>жоғары </a:t>
            </a:r>
            <a:r>
              <a:rPr lang="ru-RU" dirty="0" smtClean="0"/>
              <a:t>температура </a:t>
            </a:r>
            <a:r>
              <a:rPr lang="ru-RU" dirty="0" err="1" smtClean="0"/>
              <a:t>негізгі</a:t>
            </a:r>
            <a:r>
              <a:rPr lang="ru-RU" dirty="0" smtClean="0"/>
              <a:t> </a:t>
            </a:r>
            <a:r>
              <a:rPr lang="ru-RU" dirty="0" err="1" smtClean="0"/>
              <a:t>химиялық реакциялардың ағымы </a:t>
            </a:r>
            <a:r>
              <a:rPr lang="ru-RU" dirty="0" smtClean="0"/>
              <a:t>мен </a:t>
            </a:r>
            <a:r>
              <a:rPr lang="ru-RU" dirty="0" err="1" smtClean="0"/>
              <a:t>аяқталуын қиындатады немесе</a:t>
            </a:r>
            <a:r>
              <a:rPr lang="ru-RU" dirty="0" smtClean="0"/>
              <a:t> </a:t>
            </a:r>
            <a:r>
              <a:rPr lang="ru-RU" dirty="0" err="1" smtClean="0"/>
              <a:t>тіпті</a:t>
            </a:r>
            <a:r>
              <a:rPr lang="ru-RU" dirty="0" smtClean="0"/>
              <a:t> </a:t>
            </a:r>
            <a:r>
              <a:rPr lang="ru-RU" dirty="0" err="1" smtClean="0"/>
              <a:t>мүмкін емес</a:t>
            </a:r>
            <a:r>
              <a:rPr lang="ru-RU" dirty="0" smtClean="0"/>
              <a:t> </a:t>
            </a:r>
            <a:r>
              <a:rPr lang="ru-RU" dirty="0" err="1" smtClean="0"/>
              <a:t>етеді</a:t>
            </a:r>
            <a:r>
              <a:rPr lang="ru-RU" dirty="0" smtClean="0"/>
              <a:t> </a:t>
            </a:r>
            <a:r>
              <a:rPr lang="ru-RU" dirty="0" err="1" smtClean="0"/>
              <a:t>және қож балқымаларының тұтқырлығының жоғарылауына әкеледі</a:t>
            </a:r>
            <a:r>
              <a:rPr lang="ru-RU" dirty="0" smtClean="0"/>
              <a:t>. </a:t>
            </a:r>
            <a:r>
              <a:rPr lang="ru-RU" dirty="0" err="1" smtClean="0"/>
              <a:t>Түсті металлургияның нағыз қождары, әдетте, </a:t>
            </a:r>
            <a:r>
              <a:rPr lang="ru-RU" dirty="0" smtClean="0"/>
              <a:t>1100-1250°С-та </a:t>
            </a:r>
            <a:r>
              <a:rPr lang="ru-RU" dirty="0" err="1" smtClean="0"/>
              <a:t>ериді</a:t>
            </a:r>
            <a:r>
              <a:rPr lang="ru-RU" dirty="0" smtClean="0"/>
              <a:t>. </a:t>
            </a:r>
          </a:p>
          <a:p>
            <a:r>
              <a:rPr lang="ru-RU" dirty="0" err="1" smtClean="0"/>
              <a:t>Қож балқымаларының тұтқырлығы олардың сұйықтығын сипаттайды</a:t>
            </a:r>
            <a:r>
              <a:rPr lang="ru-RU" dirty="0" smtClean="0"/>
              <a:t>. Металл </a:t>
            </a:r>
            <a:r>
              <a:rPr lang="ru-RU" dirty="0" err="1" smtClean="0"/>
              <a:t>құрамды фазаның шөгу жылдамдығы </a:t>
            </a:r>
            <a:r>
              <a:rPr lang="ru-RU" dirty="0" smtClean="0"/>
              <a:t>(</a:t>
            </a:r>
            <a:r>
              <a:rPr lang="ru-RU" dirty="0" err="1" smtClean="0"/>
              <a:t>күңгірт немесе</a:t>
            </a:r>
            <a:r>
              <a:rPr lang="ru-RU" dirty="0" smtClean="0"/>
              <a:t> </a:t>
            </a:r>
            <a:r>
              <a:rPr lang="ru-RU" dirty="0" err="1" smtClean="0"/>
              <a:t>металл</a:t>
            </a:r>
            <a:r>
              <a:rPr lang="ru-RU" dirty="0" smtClean="0"/>
              <a:t>) </a:t>
            </a:r>
            <a:r>
              <a:rPr lang="ru-RU" dirty="0" err="1" smtClean="0"/>
              <a:t>және металлургиялық реакциялар</a:t>
            </a:r>
            <a:r>
              <a:rPr lang="ru-RU" dirty="0" smtClean="0"/>
              <a:t> </a:t>
            </a:r>
            <a:r>
              <a:rPr lang="ru-RU" dirty="0" err="1" smtClean="0"/>
              <a:t>кинетикасы</a:t>
            </a:r>
            <a:r>
              <a:rPr lang="ru-RU" dirty="0" smtClean="0"/>
              <a:t> </a:t>
            </a:r>
            <a:r>
              <a:rPr lang="ru-RU" dirty="0" err="1" smtClean="0"/>
              <a:t>тұтқырлық мәніне байланысты</a:t>
            </a:r>
            <a:r>
              <a:rPr lang="ru-RU" dirty="0" smtClean="0"/>
              <a:t>. </a:t>
            </a:r>
            <a:r>
              <a:rPr lang="ru-RU" dirty="0" err="1" smtClean="0"/>
              <a:t>Балқу температурасындағы зауыт</a:t>
            </a:r>
            <a:r>
              <a:rPr lang="ru-RU" dirty="0" smtClean="0"/>
              <a:t> </a:t>
            </a:r>
            <a:r>
              <a:rPr lang="ru-RU" dirty="0" err="1" smtClean="0"/>
              <a:t>шлактарының тұтқырлығы </a:t>
            </a:r>
            <a:r>
              <a:rPr lang="ru-RU" dirty="0" smtClean="0"/>
              <a:t>1-1,5 Па·с </a:t>
            </a:r>
            <a:r>
              <a:rPr lang="ru-RU" dirty="0" err="1" smtClean="0"/>
              <a:t>аспауы</a:t>
            </a:r>
            <a:r>
              <a:rPr lang="ru-RU" dirty="0" smtClean="0"/>
              <a:t> </a:t>
            </a:r>
            <a:r>
              <a:rPr lang="ru-RU" dirty="0" err="1" smtClean="0"/>
              <a:t>керек</a:t>
            </a:r>
            <a:r>
              <a:rPr lang="ru-RU" dirty="0" smtClean="0"/>
              <a:t>. </a:t>
            </a:r>
            <a:r>
              <a:rPr lang="ru-RU" dirty="0" err="1" smtClean="0"/>
              <a:t>Қождардың тұтқырлығы күрделі аниондар</a:t>
            </a:r>
            <a:r>
              <a:rPr lang="ru-RU" dirty="0" smtClean="0"/>
              <a:t> </a:t>
            </a:r>
            <a:r>
              <a:rPr lang="ru-RU" dirty="0" err="1" smtClean="0"/>
              <a:t>құрылымының күрделенуіне байланысты</a:t>
            </a:r>
            <a:r>
              <a:rPr lang="ru-RU" dirty="0" smtClean="0"/>
              <a:t> </a:t>
            </a:r>
            <a:r>
              <a:rPr lang="ru-RU" dirty="0" err="1" smtClean="0"/>
              <a:t>жоғарылайды және температураның жоғарылауымен азаяды</a:t>
            </a:r>
            <a:r>
              <a:rPr lang="ru-RU" dirty="0" smtClean="0"/>
              <a:t>. </a:t>
            </a:r>
            <a:r>
              <a:rPr lang="ru-RU" dirty="0" err="1" smtClean="0"/>
              <a:t>Қождардың тұтқырлығының жоғарылауымен, қождармен бірге</a:t>
            </a:r>
            <a:r>
              <a:rPr lang="ru-RU" dirty="0" smtClean="0"/>
              <a:t> </a:t>
            </a:r>
            <a:r>
              <a:rPr lang="ru-RU" dirty="0" err="1" smtClean="0"/>
              <a:t>бағалы металдардың механикалық ысыраптары</a:t>
            </a:r>
            <a:r>
              <a:rPr lang="ru-RU" dirty="0" smtClean="0"/>
              <a:t> </a:t>
            </a:r>
            <a:r>
              <a:rPr lang="ru-RU" dirty="0" err="1" smtClean="0"/>
              <a:t>едәуір артады</a:t>
            </a:r>
            <a:r>
              <a:rPr lang="ru-RU" dirty="0" smtClean="0"/>
              <a:t>. </a:t>
            </a:r>
            <a:r>
              <a:rPr lang="ru-RU" dirty="0" err="1" smtClean="0"/>
              <a:t>Металлургиялық балқытуда қож балқымаларының беткі</a:t>
            </a:r>
            <a:r>
              <a:rPr lang="ru-RU" dirty="0" smtClean="0"/>
              <a:t> </a:t>
            </a:r>
            <a:r>
              <a:rPr lang="ru-RU" dirty="0" err="1" smtClean="0"/>
              <a:t>қасиеттері және әсіресе қож-төсеніш </a:t>
            </a:r>
            <a:r>
              <a:rPr lang="ru-RU" dirty="0" smtClean="0"/>
              <a:t>(металл) </a:t>
            </a:r>
            <a:r>
              <a:rPr lang="ru-RU" dirty="0" err="1" smtClean="0"/>
              <a:t>шекарасындағы фазааралық кернеулік</a:t>
            </a:r>
            <a:r>
              <a:rPr lang="ru-RU" dirty="0" smtClean="0"/>
              <a:t> </a:t>
            </a:r>
            <a:r>
              <a:rPr lang="ru-RU" dirty="0" err="1" smtClean="0"/>
              <a:t>маңызды рөл атқарады</a:t>
            </a:r>
            <a:r>
              <a:rPr lang="ru-RU" dirty="0" smtClean="0"/>
              <a:t>. </a:t>
            </a:r>
            <a:r>
              <a:rPr lang="ru-RU" dirty="0" err="1" smtClean="0"/>
              <a:t>Сұйық балқыма өнімдерінің өзара жақсы сулануы</a:t>
            </a:r>
            <a:r>
              <a:rPr lang="ru-RU" dirty="0" smtClean="0"/>
              <a:t> </a:t>
            </a:r>
            <a:r>
              <a:rPr lang="ru-RU" dirty="0" err="1" smtClean="0"/>
              <a:t>төмен фазалық шиеленіске</a:t>
            </a:r>
            <a:r>
              <a:rPr lang="ru-RU" dirty="0" smtClean="0"/>
              <a:t> </a:t>
            </a:r>
            <a:r>
              <a:rPr lang="ru-RU" dirty="0" err="1" smtClean="0"/>
              <a:t>сәйкес келеді</a:t>
            </a:r>
            <a:r>
              <a:rPr lang="ru-RU" dirty="0" smtClean="0"/>
              <a:t>, </a:t>
            </a:r>
            <a:r>
              <a:rPr lang="ru-RU" dirty="0" err="1" smtClean="0"/>
              <a:t>бұл олардың шөгу үрдісінің баяулауына</a:t>
            </a:r>
            <a:r>
              <a:rPr lang="ru-RU" dirty="0" smtClean="0"/>
              <a:t> </a:t>
            </a:r>
            <a:r>
              <a:rPr lang="ru-RU" dirty="0" err="1" smtClean="0"/>
              <a:t>және металдың жоғалымдарының артуына</a:t>
            </a:r>
            <a:r>
              <a:rPr lang="ru-RU" dirty="0" smtClean="0"/>
              <a:t> </a:t>
            </a:r>
            <a:r>
              <a:rPr lang="ru-RU" dirty="0" err="1" smtClean="0"/>
              <a:t>әкеледі.</a:t>
            </a:r>
            <a:r>
              <a:rPr lang="ru-RU" dirty="0" smtClean="0"/>
              <a:t> </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1849</TotalTime>
  <Words>1448</Words>
  <Application>Microsoft Office PowerPoint</Application>
  <PresentationFormat>Экран (4:3)</PresentationFormat>
  <Paragraphs>59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Металлургиялық өндірістің өнімдері және жартылай өнімдері</vt:lpstr>
      <vt:lpstr>Металлургиялық өндірістің өнімдері және жартылай өнімдері</vt:lpstr>
      <vt:lpstr>Металдар</vt:lpstr>
      <vt:lpstr>Слайд 4</vt:lpstr>
      <vt:lpstr>Слайд 5</vt:lpstr>
      <vt:lpstr>Металдар екі топқа бөлінеді</vt:lpstr>
      <vt:lpstr>Штейндер</vt:lpstr>
      <vt:lpstr>Слайд 8</vt:lpstr>
      <vt:lpstr>Слайд 9</vt:lpstr>
      <vt:lpstr>Слайд 10</vt:lpstr>
      <vt:lpstr>Металлургиялық қож</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 1.</dc:title>
  <dc:creator>Жанар Оналбаева(Руководитель ОП)</dc:creator>
  <cp:lastModifiedBy>user</cp:lastModifiedBy>
  <cp:revision>80</cp:revision>
  <dcterms:created xsi:type="dcterms:W3CDTF">2020-02-03T08:48:04Z</dcterms:created>
  <dcterms:modified xsi:type="dcterms:W3CDTF">2021-09-29T05:46:16Z</dcterms:modified>
</cp:coreProperties>
</file>